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30" roundtripDataSignature="AMtx7mh8puXrp159GpJ0ncHUgg5PjyaN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0" Type="http://customschemas.google.com/relationships/presentationmetadata" Target="metadata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N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1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1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1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1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1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1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1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1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1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1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1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1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1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1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1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1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1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1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1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1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1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1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" name="Google Shape;45;p13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6" name="Google Shape;46;p1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13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" name="Google Shape;53;p13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13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5" name="Google Shape;55;p1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3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N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32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22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21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27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18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25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38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31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9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11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28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26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34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40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35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33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37.jp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36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44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Relationship Id="rId3" Type="http://schemas.openxmlformats.org/officeDocument/2006/relationships/hyperlink" Target="http://www.gutenberg.org/files/26496/26496-h/26496-h.htm" TargetMode="External"/><Relationship Id="rId4" Type="http://schemas.openxmlformats.org/officeDocument/2006/relationships/hyperlink" Target="http://www.nontoxicprint.com/content.htm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45.jp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42.jp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39.jp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41.jp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4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g"/><Relationship Id="rId4" Type="http://schemas.openxmlformats.org/officeDocument/2006/relationships/image" Target="../media/image26.jpg"/><Relationship Id="rId5" Type="http://schemas.openxmlformats.org/officeDocument/2006/relationships/image" Target="../media/image30.jpg"/><Relationship Id="rId6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24.jpg"/><Relationship Id="rId7" Type="http://schemas.openxmlformats.org/officeDocument/2006/relationships/image" Target="../media/image2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jpg"/><Relationship Id="rId4" Type="http://schemas.openxmlformats.org/officeDocument/2006/relationships/image" Target="../media/image4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jpg"/><Relationship Id="rId4" Type="http://schemas.openxmlformats.org/officeDocument/2006/relationships/hyperlink" Target="https://www.artslant.com/global/artists/show/386468-brandie-grogan" TargetMode="External"/><Relationship Id="rId5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jpg"/><Relationship Id="rId4" Type="http://schemas.openxmlformats.org/officeDocument/2006/relationships/hyperlink" Target="https://www.artslant.com/global/artists/show/386468-brandie-grogan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2.jpg"/><Relationship Id="rId4" Type="http://schemas.openxmlformats.org/officeDocument/2006/relationships/image" Target="../media/image5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9.png"/><Relationship Id="rId4" Type="http://schemas.openxmlformats.org/officeDocument/2006/relationships/image" Target="../media/image61.jpg"/><Relationship Id="rId5" Type="http://schemas.openxmlformats.org/officeDocument/2006/relationships/image" Target="../media/image6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4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8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jpg"/><Relationship Id="rId4" Type="http://schemas.openxmlformats.org/officeDocument/2006/relationships/image" Target="../media/image6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0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0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5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0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7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8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7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5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1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4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4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9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6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7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2.jpg"/><Relationship Id="rId4" Type="http://schemas.openxmlformats.org/officeDocument/2006/relationships/image" Target="../media/image94.jpg"/><Relationship Id="rId5" Type="http://schemas.openxmlformats.org/officeDocument/2006/relationships/image" Target="../media/image95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6.jpg"/><Relationship Id="rId4" Type="http://schemas.openxmlformats.org/officeDocument/2006/relationships/image" Target="../media/image101.jpg"/><Relationship Id="rId5" Type="http://schemas.openxmlformats.org/officeDocument/2006/relationships/image" Target="../media/image98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0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12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2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08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17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3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11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0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05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09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07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10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13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20.jpg"/><Relationship Id="rId4" Type="http://schemas.openxmlformats.org/officeDocument/2006/relationships/image" Target="../media/image116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23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30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685800" y="178009"/>
            <a:ext cx="7772400" cy="146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NZ" sz="8000">
                <a:latin typeface="Arial"/>
                <a:ea typeface="Arial"/>
                <a:cs typeface="Arial"/>
                <a:sym typeface="Arial"/>
              </a:rPr>
              <a:t>KICK START</a:t>
            </a:r>
            <a:endParaRPr sz="8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0000"/>
              <a:buFont typeface="Arial"/>
              <a:buNone/>
            </a:pPr>
            <a:r>
              <a:rPr lang="en-NZ" sz="5000">
                <a:latin typeface="Arial"/>
                <a:ea typeface="Arial"/>
                <a:cs typeface="Arial"/>
                <a:sym typeface="Arial"/>
              </a:rPr>
              <a:t>Printmaking Artist Models</a:t>
            </a:r>
            <a:endParaRPr sz="5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371600" y="4491182"/>
            <a:ext cx="64008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38953"/>
              </a:buClr>
              <a:buSzPct val="100000"/>
              <a:buNone/>
            </a:pPr>
            <a:r>
              <a:rPr lang="en-NZ">
                <a:solidFill>
                  <a:srgbClr val="938953"/>
                </a:solidFill>
              </a:rPr>
              <a:t>from small to large </a:t>
            </a:r>
            <a:endParaRPr/>
          </a:p>
          <a:p>
            <a:pPr indent="0" lvl="0" marL="0" rtl="0" algn="ctr">
              <a:spcBef>
                <a:spcPts val="592"/>
              </a:spcBef>
              <a:spcAft>
                <a:spcPts val="0"/>
              </a:spcAft>
              <a:buClr>
                <a:srgbClr val="938953"/>
              </a:buClr>
              <a:buSzPct val="100000"/>
              <a:buNone/>
            </a:pPr>
            <a:r>
              <a:rPr lang="en-NZ">
                <a:solidFill>
                  <a:srgbClr val="938953"/>
                </a:solidFill>
              </a:rPr>
              <a:t>from several to one</a:t>
            </a:r>
            <a:endParaRPr/>
          </a:p>
          <a:p>
            <a:pPr indent="0" lvl="0" marL="0" rtl="0" algn="ctr">
              <a:spcBef>
                <a:spcPts val="592"/>
              </a:spcBef>
              <a:spcAft>
                <a:spcPts val="0"/>
              </a:spcAft>
              <a:buClr>
                <a:srgbClr val="938953"/>
              </a:buClr>
              <a:buSzPct val="100000"/>
              <a:buNone/>
            </a:pPr>
            <a:r>
              <a:rPr lang="en-NZ">
                <a:solidFill>
                  <a:srgbClr val="938953"/>
                </a:solidFill>
              </a:rPr>
              <a:t>By Carole Shepherd (with additions from Esther Hansen)</a:t>
            </a:r>
            <a:endParaRPr>
              <a:solidFill>
                <a:srgbClr val="938953"/>
              </a:solidFill>
            </a:endParaRPr>
          </a:p>
        </p:txBody>
      </p:sp>
      <p:pic>
        <p:nvPicPr>
          <p:cNvPr descr="alison saar.jpg"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9432" y="2490931"/>
            <a:ext cx="28575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valierividesnap.jpg" id="144" name="Google Shape;144;p10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7314" l="0" r="0" t="7315"/>
          <a:stretch/>
        </p:blipFill>
        <p:spPr>
          <a:xfrm>
            <a:off x="0" y="270542"/>
            <a:ext cx="9144000" cy="521407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0"/>
          <p:cNvSpPr/>
          <p:nvPr/>
        </p:nvSpPr>
        <p:spPr>
          <a:xfrm>
            <a:off x="242494" y="5484614"/>
            <a:ext cx="17095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Angela Cavalieri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eil Emmerson.jpg" id="669" name="Google Shape;669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00"/>
          <p:cNvSpPr txBox="1"/>
          <p:nvPr/>
        </p:nvSpPr>
        <p:spPr>
          <a:xfrm>
            <a:off x="3192907" y="6374290"/>
            <a:ext cx="40949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NEIL EMMERSON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the scroll</a:t>
            </a:r>
            <a:endParaRPr/>
          </a:p>
        </p:txBody>
      </p:sp>
      <p:pic>
        <p:nvPicPr>
          <p:cNvPr descr="156105-12920051-bp4-01_jpg.jpg" id="676" name="Google Shape;676;p10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9376" l="0" r="0" t="29376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mory cloth glenys mann.jpg" id="681" name="Google Shape;681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9188"/>
            <a:ext cx="9144000" cy="5491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a14070564e.jpg" id="686" name="Google Shape;686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3831"/>
            <a:ext cx="9144000" cy="4361793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03"/>
          <p:cNvSpPr txBox="1"/>
          <p:nvPr/>
        </p:nvSpPr>
        <p:spPr>
          <a:xfrm>
            <a:off x="6124685" y="5780781"/>
            <a:ext cx="30193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ALEXIS NEAL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ova.jpg" id="692" name="Google Shape;692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67515"/>
            <a:ext cx="9144000" cy="3945699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104"/>
          <p:cNvSpPr txBox="1"/>
          <p:nvPr/>
        </p:nvSpPr>
        <p:spPr>
          <a:xfrm>
            <a:off x="617220" y="5577840"/>
            <a:ext cx="50781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Woodblock on acetate by Tova (Cassie) Rein BFA '09 </a:t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oject-David690.jpg" id="698" name="Google Shape;69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136" y="322118"/>
            <a:ext cx="8763000" cy="53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105"/>
          <p:cNvSpPr txBox="1"/>
          <p:nvPr/>
        </p:nvSpPr>
        <p:spPr>
          <a:xfrm>
            <a:off x="225136" y="6057900"/>
            <a:ext cx="8763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Friedhard Kiekeben, Project David, seven steel etchings with plates; etched in nitric acid, 1988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the cut out</a:t>
            </a:r>
            <a:endParaRPr/>
          </a:p>
        </p:txBody>
      </p:sp>
      <p:pic>
        <p:nvPicPr>
          <p:cNvPr descr="crystal-wagner-08.jpg" id="705" name="Google Shape;705;p10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3336" l="0" r="0" t="13335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collaborative drawing</a:t>
            </a:r>
            <a:endParaRPr/>
          </a:p>
        </p:txBody>
      </p:sp>
      <p:pic>
        <p:nvPicPr>
          <p:cNvPr descr="470031_orig.jpg" id="711" name="Google Shape;711;p10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382" r="1382" t="0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llaborative-drawing-install-500x333.jpg" id="716" name="Google Shape;716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9144000" cy="6089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476227_orig.jpg" id="721" name="Google Shape;721;p109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13336" l="0" r="0" t="13335"/>
          <a:stretch/>
        </p:blipFill>
        <p:spPr>
          <a:xfrm>
            <a:off x="415434" y="389441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1"/>
          <p:cNvPicPr preferRelativeResize="0"/>
          <p:nvPr/>
        </p:nvPicPr>
        <p:blipFill rotWithShape="1">
          <a:blip r:embed="rId3">
            <a:alphaModFix/>
          </a:blip>
          <a:srcRect b="10624" l="10500" r="4500" t="31250"/>
          <a:stretch/>
        </p:blipFill>
        <p:spPr>
          <a:xfrm>
            <a:off x="320040" y="182880"/>
            <a:ext cx="6149340" cy="280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 rotWithShape="1">
          <a:blip r:embed="rId4">
            <a:alphaModFix/>
          </a:blip>
          <a:srcRect b="0" l="0" r="16750" t="17375"/>
          <a:stretch/>
        </p:blipFill>
        <p:spPr>
          <a:xfrm>
            <a:off x="320040" y="3169136"/>
            <a:ext cx="5275724" cy="349074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1"/>
          <p:cNvSpPr txBox="1"/>
          <p:nvPr/>
        </p:nvSpPr>
        <p:spPr>
          <a:xfrm>
            <a:off x="5760720" y="3360420"/>
            <a:ext cx="2971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Angela Cavalieri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9323622.jpg" id="726" name="Google Shape;726;p110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10003" l="0" r="0" t="10002"/>
          <a:stretch/>
        </p:blipFill>
        <p:spPr>
          <a:xfrm>
            <a:off x="356086" y="733676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ohn W.jpg" id="731" name="Google Shape;73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11" y="0"/>
            <a:ext cx="74408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493947594_d7c1e2f1d0_o.jpg" id="736" name="Google Shape;736;p112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8753" l="0" r="0" t="8753"/>
          <a:stretch/>
        </p:blipFill>
        <p:spPr>
          <a:xfrm>
            <a:off x="462912" y="365701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12"/>
          <p:cNvSpPr txBox="1"/>
          <p:nvPr/>
        </p:nvSpPr>
        <p:spPr>
          <a:xfrm>
            <a:off x="5709251" y="5602728"/>
            <a:ext cx="29832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DIGITAL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ir22.jpg" id="742" name="Google Shape;742;p113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-71221" r="-71220" t="0"/>
          <a:stretch/>
        </p:blipFill>
        <p:spPr>
          <a:xfrm>
            <a:off x="569738" y="322046"/>
            <a:ext cx="8229600" cy="53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llab-drawings-1.jpg" id="747" name="Google Shape;747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992" y="694459"/>
            <a:ext cx="8590008" cy="5239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llaborative-drawing-s.jpg" id="752" name="Google Shape;752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81915"/>
            <a:ext cx="9144000" cy="497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ohn Wolseley.jpg" id="757" name="Google Shape;757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7105"/>
            <a:ext cx="9144000" cy="393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10.jpg" id="762" name="Google Shape;762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2160"/>
            <a:ext cx="9144000" cy="693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tsy-payne1.jpg" id="767" name="Google Shape;767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2718" y="208834"/>
            <a:ext cx="3886200" cy="3553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9"/>
          <p:cNvSpPr txBox="1"/>
          <p:nvPr/>
        </p:nvSpPr>
        <p:spPr>
          <a:xfrm>
            <a:off x="388620" y="411480"/>
            <a:ext cx="813816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http://www.gutenberg.org/files/26496/26496-h/26496-h.htm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Rembrandt's Etching Technique: An Example Author: Peter Morse Release Date: August 31, 2008 [EBook #26496]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http://www.nontoxicprint.com/content.htm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Nontoxicprint - Nontoxic Printmaking, Safe Painting &amp; Printed Art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intmaking_web_0_0.jpg" id="157" name="Google Shape;15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12949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2"/>
          <p:cNvSpPr txBox="1"/>
          <p:nvPr/>
        </p:nvSpPr>
        <p:spPr>
          <a:xfrm>
            <a:off x="160020" y="6129495"/>
            <a:ext cx="7315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Otis College of Art and Design - steamroller printmaking event 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2404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120"/>
          <p:cNvSpPr txBox="1"/>
          <p:nvPr/>
        </p:nvSpPr>
        <p:spPr>
          <a:xfrm>
            <a:off x="5440680" y="5263604"/>
            <a:ext cx="299466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Indrani Gall</a:t>
            </a:r>
            <a:r>
              <a:rPr i="1"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Eclipse II</a:t>
            </a: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color Intaglio Type print</a:t>
            </a:r>
            <a:b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464" y="-160020"/>
            <a:ext cx="46585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21"/>
          <p:cNvSpPr txBox="1"/>
          <p:nvPr/>
        </p:nvSpPr>
        <p:spPr>
          <a:xfrm>
            <a:off x="5212080" y="4572000"/>
            <a:ext cx="356616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Elizabeth Dove</a:t>
            </a:r>
            <a:b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hybrid print</a:t>
            </a:r>
            <a:b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14299"/>
            <a:ext cx="8526780" cy="6080573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22"/>
          <p:cNvSpPr txBox="1"/>
          <p:nvPr/>
        </p:nvSpPr>
        <p:spPr>
          <a:xfrm>
            <a:off x="228600" y="6263640"/>
            <a:ext cx="80467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Liz Chalfin</a:t>
            </a:r>
            <a:r>
              <a:rPr i="1"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what's next?</a:t>
            </a: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photopolymer intaglio and ink drawing, 2008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587" y="457200"/>
            <a:ext cx="8878253" cy="4971822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123"/>
          <p:cNvSpPr txBox="1"/>
          <p:nvPr/>
        </p:nvSpPr>
        <p:spPr>
          <a:xfrm>
            <a:off x="128587" y="5669280"/>
            <a:ext cx="88782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 Forrest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91" y="0"/>
            <a:ext cx="7226849" cy="5701352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124"/>
          <p:cNvSpPr txBox="1"/>
          <p:nvPr/>
        </p:nvSpPr>
        <p:spPr>
          <a:xfrm>
            <a:off x="1094191" y="5701352"/>
            <a:ext cx="72268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Joe Lindsey, silkscreen and digital print, 2007, Columbia College Chicago Academic Print Studio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iver-Berkemeier-Shinfieldmixedmedia-print142x70cm2011jpg1.jpg" id="163" name="Google Shape;1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272" y="0"/>
            <a:ext cx="37194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ice-Diary-2cover.jpg" id="164" name="Google Shape;16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5909" y="161636"/>
            <a:ext cx="3847041" cy="25630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ice-Diary-2image1.jpg" id="165" name="Google Shape;16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1715" y="2842202"/>
            <a:ext cx="4461715" cy="186834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3"/>
          <p:cNvSpPr txBox="1"/>
          <p:nvPr/>
        </p:nvSpPr>
        <p:spPr>
          <a:xfrm>
            <a:off x="6315364" y="5772727"/>
            <a:ext cx="25053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Gary Shinfield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-Monster-on-the-Horizon.jpg" id="171" name="Google Shape;1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62746"/>
            <a:ext cx="9144000" cy="3277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rds-m.jpg" id="176" name="Google Shape;17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3805"/>
            <a:ext cx="9144000" cy="498348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5"/>
          <p:cNvSpPr txBox="1"/>
          <p:nvPr/>
        </p:nvSpPr>
        <p:spPr>
          <a:xfrm>
            <a:off x="182880" y="5600700"/>
            <a:ext cx="88011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Gary Shinfield, Shards, </a:t>
            </a: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Australian and 5 New Zealand artists challenging traditional printmaking structures</a:t>
            </a:r>
            <a:b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 Art Gallery, Auckland New Zealand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efb9cce7d766b001aa60fea59eea6fe.jpg" id="182" name="Google Shape;1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5490" y="603827"/>
            <a:ext cx="3565237" cy="5134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olly-Drewett-038-Art-Print-Residence.jpg" id="187" name="Google Shape;18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691" y="0"/>
            <a:ext cx="51418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7"/>
          <p:cNvSpPr txBox="1"/>
          <p:nvPr/>
        </p:nvSpPr>
        <p:spPr>
          <a:xfrm>
            <a:off x="7359117" y="5980545"/>
            <a:ext cx="30779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Holly Drewett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o_Lankester_Aluminium_etchin.jpg" id="193" name="Google Shape;19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 txBox="1"/>
          <p:nvPr>
            <p:ph type="title"/>
          </p:nvPr>
        </p:nvSpPr>
        <p:spPr>
          <a:xfrm>
            <a:off x="457200" y="274638"/>
            <a:ext cx="8229600" cy="6169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NZ" sz="6000"/>
              <a:t>the multiple</a:t>
            </a:r>
            <a:endParaRPr sz="6000"/>
          </a:p>
        </p:txBody>
      </p:sp>
      <p:pic>
        <p:nvPicPr>
          <p:cNvPr descr="1-large-wall-sm.jpg" id="199" name="Google Shape;199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8736" l="0" r="0" t="8735"/>
          <a:stretch/>
        </p:blipFill>
        <p:spPr>
          <a:xfrm>
            <a:off x="457200" y="1051878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9"/>
          <p:cNvSpPr txBox="1"/>
          <p:nvPr/>
        </p:nvSpPr>
        <p:spPr>
          <a:xfrm>
            <a:off x="457200" y="5966460"/>
            <a:ext cx="82296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Eric Robinson, </a:t>
            </a:r>
            <a:r>
              <a:rPr b="1"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Solo Installation at Northwestern College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21, 2015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NZ" sz="6600"/>
              <a:t>scale</a:t>
            </a:r>
            <a:endParaRPr sz="6600"/>
          </a:p>
        </p:txBody>
      </p:sp>
      <p:pic>
        <p:nvPicPr>
          <p:cNvPr descr="30088631-mjs_tyanna13p1_bigger.jpg" id="96" name="Google Shape;96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4276" r="4276" t="0"/>
          <a:stretch/>
        </p:blipFill>
        <p:spPr>
          <a:xfrm>
            <a:off x="457200" y="1234440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457200" y="6012180"/>
            <a:ext cx="74980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NZ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Tyanna J Blue, Visiting hours, 2012, Print installation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ynn Taylor.jpg" id="205" name="Google Shape;20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896" y="288637"/>
            <a:ext cx="5823278" cy="572654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0"/>
          <p:cNvSpPr txBox="1"/>
          <p:nvPr/>
        </p:nvSpPr>
        <p:spPr>
          <a:xfrm>
            <a:off x="6627091" y="5715000"/>
            <a:ext cx="2193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LYNN TAYLOR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icol Sanders-O'Shea.jpg" id="211" name="Google Shape;21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 txBox="1"/>
          <p:nvPr/>
        </p:nvSpPr>
        <p:spPr>
          <a:xfrm>
            <a:off x="6107545" y="5830455"/>
            <a:ext cx="25977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NICOL SANDERS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uisCamnitzer2.jpg" id="217" name="Google Shape;21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3909" y="623455"/>
            <a:ext cx="6350000" cy="5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seum_sw5.jpg" id="222" name="Google Shape;22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96818"/>
            <a:ext cx="9144000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0049.jpg" id="227" name="Google Shape;227;p24"/>
          <p:cNvPicPr preferRelativeResize="0"/>
          <p:nvPr/>
        </p:nvPicPr>
        <p:blipFill rotWithShape="1">
          <a:blip r:embed="rId3">
            <a:alphaModFix/>
          </a:blip>
          <a:srcRect b="10797" l="0" r="0" t="0"/>
          <a:stretch/>
        </p:blipFill>
        <p:spPr>
          <a:xfrm>
            <a:off x="439052" y="338894"/>
            <a:ext cx="8172522" cy="546754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4"/>
          <p:cNvSpPr txBox="1"/>
          <p:nvPr/>
        </p:nvSpPr>
        <p:spPr>
          <a:xfrm>
            <a:off x="439052" y="5848588"/>
            <a:ext cx="61446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Wuon-Gean, 64 dancing dress prints, 2013, Scotland, IMPACT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5"/>
          <p:cNvPicPr preferRelativeResize="0"/>
          <p:nvPr/>
        </p:nvPicPr>
        <p:blipFill rotWithShape="1">
          <a:blip r:embed="rId3">
            <a:alphaModFix/>
          </a:blip>
          <a:srcRect b="13219" l="26437" r="1437" t="15516"/>
          <a:stretch/>
        </p:blipFill>
        <p:spPr>
          <a:xfrm>
            <a:off x="0" y="342900"/>
            <a:ext cx="6539926" cy="484632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5"/>
          <p:cNvSpPr txBox="1"/>
          <p:nvPr/>
        </p:nvSpPr>
        <p:spPr>
          <a:xfrm>
            <a:off x="1028700" y="5208508"/>
            <a:ext cx="15663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Paul Furneaux </a:t>
            </a:r>
            <a:endParaRPr/>
          </a:p>
        </p:txBody>
      </p:sp>
      <p:pic>
        <p:nvPicPr>
          <p:cNvPr id="235" name="Google Shape;23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5344" y="342900"/>
            <a:ext cx="2258635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5343" y="2217420"/>
            <a:ext cx="2258635" cy="170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1238" y="4147525"/>
            <a:ext cx="2306843" cy="1668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/>
          <p:nvPr/>
        </p:nvSpPr>
        <p:spPr>
          <a:xfrm>
            <a:off x="1409242" y="6193274"/>
            <a:ext cx="18464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Reinhard Behrens</a:t>
            </a:r>
            <a:endParaRPr/>
          </a:p>
        </p:txBody>
      </p:sp>
      <p:pic>
        <p:nvPicPr>
          <p:cNvPr id="243" name="Google Shape;24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389" y="2400299"/>
            <a:ext cx="2705824" cy="366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4666" y="2400298"/>
            <a:ext cx="2539007" cy="4162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5581" y="207526"/>
            <a:ext cx="38100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72126" y="2400298"/>
            <a:ext cx="2784121" cy="4162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62474" y="207526"/>
            <a:ext cx="3527146" cy="2081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1.20_smithk.imageprimacy_compressed_740.jpg" id="252" name="Google Shape;252;p27"/>
          <p:cNvPicPr preferRelativeResize="0"/>
          <p:nvPr/>
        </p:nvPicPr>
        <p:blipFill rotWithShape="1">
          <a:blip r:embed="rId3">
            <a:alphaModFix/>
          </a:blip>
          <a:srcRect b="0" l="8104" r="8104" t="0"/>
          <a:stretch/>
        </p:blipFill>
        <p:spPr>
          <a:xfrm>
            <a:off x="383757" y="585864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7"/>
          <p:cNvSpPr txBox="1"/>
          <p:nvPr/>
        </p:nvSpPr>
        <p:spPr>
          <a:xfrm>
            <a:off x="6195903" y="5733300"/>
            <a:ext cx="25044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Kiki Smith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mmerton.jpg" id="258" name="Google Shape;25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9144000" cy="6955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rahAmos13.jpg" id="263" name="Google Shape;26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94599"/>
            <a:ext cx="9144000" cy="561294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9"/>
          <p:cNvSpPr txBox="1"/>
          <p:nvPr/>
        </p:nvSpPr>
        <p:spPr>
          <a:xfrm>
            <a:off x="6575727" y="6314939"/>
            <a:ext cx="24807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SARAH AMOS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3" name="Google Shape;103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7638"/>
            <a:ext cx="603098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1441" y="1417638"/>
            <a:ext cx="3052559" cy="414251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457200" y="6012180"/>
            <a:ext cx="74980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Tyanna J Blue, Playing favourites, 2014, Print installation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db042359116e25aaf1029c33a1ec49d.jpg" id="269" name="Google Shape;26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8677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ilip Carbon.jpg" id="274" name="Google Shape;27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4449"/>
            <a:ext cx="9144000" cy="52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1"/>
          <p:cNvSpPr txBox="1"/>
          <p:nvPr/>
        </p:nvSpPr>
        <p:spPr>
          <a:xfrm>
            <a:off x="6176818" y="6523182"/>
            <a:ext cx="29671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PHILLIP CARBON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4.png" id="280" name="Google Shape;28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274" y="837622"/>
            <a:ext cx="7250544" cy="4207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ntridge2.jpg" id="285" name="Google Shape;28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3611" y="1246725"/>
            <a:ext cx="3108960" cy="24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ntridge3.jpg" id="290" name="Google Shape;29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7818" y="492414"/>
            <a:ext cx="5842000" cy="478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rr.jpg" id="295" name="Google Shape;29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5693"/>
            <a:ext cx="9144000" cy="470916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/>
          <p:nvPr/>
        </p:nvSpPr>
        <p:spPr>
          <a:xfrm>
            <a:off x="6223000" y="5691909"/>
            <a:ext cx="25977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MIKE PARR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rah amos 7.jpg" id="301" name="Google Shape;30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0615"/>
            <a:ext cx="9144000" cy="5609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han1.jpg" id="306" name="Google Shape;30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7364" y="437573"/>
            <a:ext cx="5080000" cy="2044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han2.jpg" id="307" name="Google Shape;30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7364" y="2565308"/>
            <a:ext cx="3325090" cy="329884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7"/>
          <p:cNvSpPr txBox="1"/>
          <p:nvPr/>
        </p:nvSpPr>
        <p:spPr>
          <a:xfrm>
            <a:off x="5969000" y="5449455"/>
            <a:ext cx="2828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Charles Cohen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857334270_0c1d08c9e6_o.jpg" id="313" name="Google Shape;313;p38"/>
          <p:cNvPicPr preferRelativeResize="0"/>
          <p:nvPr/>
        </p:nvPicPr>
        <p:blipFill rotWithShape="1">
          <a:blip r:embed="rId3">
            <a:alphaModFix/>
          </a:blip>
          <a:srcRect b="0" l="-84190" r="-84191" t="0"/>
          <a:stretch/>
        </p:blipFill>
        <p:spPr>
          <a:xfrm>
            <a:off x="324409" y="633344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4f357c1c44e287393477b4fbff5b5af.jpg" id="318" name="Google Shape;318;p39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-3583" r="-4015" t="0"/>
          <a:stretch/>
        </p:blipFill>
        <p:spPr>
          <a:xfrm>
            <a:off x="0" y="211051"/>
            <a:ext cx="4846320" cy="657194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9"/>
          <p:cNvSpPr txBox="1"/>
          <p:nvPr/>
        </p:nvSpPr>
        <p:spPr>
          <a:xfrm>
            <a:off x="5097780" y="5326380"/>
            <a:ext cx="404622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Brandie Grogan</a:t>
            </a: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 End Of Days (detail)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2014, Mixed Media, Silkscreen, Thread, Etching, Pins, 6' x 3'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6320" y="2415540"/>
            <a:ext cx="4091940" cy="272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6d5d037f0379.image.jpg" id="110" name="Google Shape;110;p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13336" l="0" r="0" t="13335"/>
          <a:stretch/>
        </p:blipFill>
        <p:spPr>
          <a:xfrm>
            <a:off x="369454" y="364837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234940" cy="70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0"/>
          <p:cNvSpPr txBox="1"/>
          <p:nvPr/>
        </p:nvSpPr>
        <p:spPr>
          <a:xfrm>
            <a:off x="5852160" y="2583180"/>
            <a:ext cx="306324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Brandie Grogan</a:t>
            </a: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What Is The Meaning Of All This, Silkscreen on reclaimed redwood, Original Dimensions: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22.5" x 18" x 3"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nold_1.jpg" id="331" name="Google Shape;33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1957"/>
            <a:ext cx="9144000" cy="525531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1"/>
          <p:cNvSpPr txBox="1"/>
          <p:nvPr/>
        </p:nvSpPr>
        <p:spPr>
          <a:xfrm>
            <a:off x="6731000" y="5957455"/>
            <a:ext cx="22282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RAY ARNOLD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nold_2.jpg" id="337" name="Google Shape;33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8523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anice-downs-tint.jpg" id="342" name="Google Shape;34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2361" y="1316182"/>
            <a:ext cx="6465455" cy="535709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modular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32b838f5b866bd8f96c4e0806542ff8.jpg" id="348" name="Google Shape;34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6090" y="167178"/>
            <a:ext cx="2997200" cy="508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fed078035756d9d531bb6ff98c94092.jpg" id="349" name="Google Shape;34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8681" y="0"/>
            <a:ext cx="381518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4"/>
          <p:cNvSpPr txBox="1"/>
          <p:nvPr/>
        </p:nvSpPr>
        <p:spPr>
          <a:xfrm>
            <a:off x="685800" y="5806440"/>
            <a:ext cx="34774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Clare Maria Wood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839" y="172125"/>
            <a:ext cx="4661962" cy="523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5"/>
          <p:cNvSpPr txBox="1"/>
          <p:nvPr/>
        </p:nvSpPr>
        <p:spPr>
          <a:xfrm>
            <a:off x="800839" y="5405717"/>
            <a:ext cx="418264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Clare Maria Wood, Arc XVI, collograph, silver and gold leaf, rust transfer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2160" y="172125"/>
            <a:ext cx="2514600" cy="2509012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5"/>
          <p:cNvSpPr txBox="1"/>
          <p:nvPr/>
        </p:nvSpPr>
        <p:spPr>
          <a:xfrm>
            <a:off x="5462801" y="2707134"/>
            <a:ext cx="329257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Clare Maria Wood, Submerged, 2 plate collograph, 30 x 30cm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95950" y="3428999"/>
            <a:ext cx="3059430" cy="3046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lly james - bottlecoll.jpg" id="364" name="Google Shape;36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6005"/>
            <a:ext cx="9144000" cy="512064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6"/>
          <p:cNvSpPr txBox="1"/>
          <p:nvPr/>
        </p:nvSpPr>
        <p:spPr>
          <a:xfrm>
            <a:off x="274320" y="5760720"/>
            <a:ext cx="64465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Sally James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inta.jpg" id="370" name="Google Shape;37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3858"/>
            <a:ext cx="9144000" cy="6217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ircle-mixed-printmaking-techniques-8ft-dia..jpg" id="375" name="Google Shape;37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7314" y="323273"/>
            <a:ext cx="5998464" cy="585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twork_Image_1279863898.jpg" id="380" name="Google Shape;38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196272"/>
            <a:ext cx="7620000" cy="55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9"/>
          <p:cNvSpPr txBox="1"/>
          <p:nvPr/>
        </p:nvSpPr>
        <p:spPr>
          <a:xfrm>
            <a:off x="6407727" y="6049818"/>
            <a:ext cx="254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IMMANTS TILLERS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22_print_making_tablet.jpg" id="115" name="Google Shape;115;p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3015" l="0" r="0" t="3016"/>
          <a:stretch/>
        </p:blipFill>
        <p:spPr>
          <a:xfrm>
            <a:off x="438727" y="757382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/>
        </p:nvSpPr>
        <p:spPr>
          <a:xfrm>
            <a:off x="438727" y="5283345"/>
            <a:ext cx="8229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Natalia Leginowicz, Wesley College, Large print collaborative project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llers.jpg" id="386" name="Google Shape;38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3727" y="115256"/>
            <a:ext cx="4364182" cy="3085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71922.jpg" id="387" name="Google Shape;38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3728" y="3498273"/>
            <a:ext cx="4480408" cy="3128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diaspora</a:t>
            </a:r>
            <a:endParaRPr/>
          </a:p>
        </p:txBody>
      </p:sp>
      <p:pic>
        <p:nvPicPr>
          <p:cNvPr descr="ameen_gill.jpg" id="397" name="Google Shape;39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5546" y="1552864"/>
            <a:ext cx="6350000" cy="36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6e67743810211d4dca95fffd1cf3616.jpg" id="402" name="Google Shape;40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7341" y="277091"/>
            <a:ext cx="4673023" cy="6230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oots-Catlett-with-credit-960x673.jpg" id="407" name="Google Shape;40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571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c-pictures-ent-interventions-in-printmaking-t-016.jpg" id="412" name="Google Shape;41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1017" y="381000"/>
            <a:ext cx="5943600" cy="5123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fe1.png" id="417" name="Google Shape;41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1229" y="189923"/>
            <a:ext cx="6402134" cy="6421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folded paper/map</a:t>
            </a:r>
            <a:endParaRPr/>
          </a:p>
        </p:txBody>
      </p:sp>
      <p:pic>
        <p:nvPicPr>
          <p:cNvPr descr="KikiSmith.jpg" id="423" name="Google Shape;423;p5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5095" l="0" r="0" t="15096"/>
          <a:stretch/>
        </p:blipFill>
        <p:spPr>
          <a:xfrm>
            <a:off x="2" y="1270000"/>
            <a:ext cx="9143998" cy="5114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MIK14-2.jpg" id="428" name="Google Shape;42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5367" y="495012"/>
            <a:ext cx="5210175" cy="54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llseley.jpg" id="433" name="Google Shape;43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2518" y="467175"/>
            <a:ext cx="6565392" cy="555955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9"/>
          <p:cNvSpPr txBox="1"/>
          <p:nvPr/>
        </p:nvSpPr>
        <p:spPr>
          <a:xfrm>
            <a:off x="6511636" y="6211455"/>
            <a:ext cx="23321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JOHN WOLSELEY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2_long_01.jpg" id="121" name="Google Shape;12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04392"/>
            <a:ext cx="9144000" cy="3633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rtrait-of-the-Farmer-as-a-Young-Man-c2002-Patricia-Vivod.jpg" id="439" name="Google Shape;43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272" y="0"/>
            <a:ext cx="51532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0"/>
          <p:cNvSpPr txBox="1"/>
          <p:nvPr/>
        </p:nvSpPr>
        <p:spPr>
          <a:xfrm>
            <a:off x="5806440" y="3429000"/>
            <a:ext cx="317754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 Vivod, </a:t>
            </a:r>
            <a:r>
              <a:rPr i="1"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Portrait of the Farmer as a Young Man</a:t>
            </a: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c2002 is part of a series of one of a kind intaglio etchings.  This one was printed with 5 separate copper plates and a monotype. 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more is more</a:t>
            </a:r>
            <a:endParaRPr/>
          </a:p>
        </p:txBody>
      </p:sp>
      <p:pic>
        <p:nvPicPr>
          <p:cNvPr descr="Migration1.jpg" id="447" name="Google Shape;44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7454" y="1417638"/>
            <a:ext cx="7342909" cy="4785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ob-againagain.jpg" id="452" name="Google Shape;45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364" y="976168"/>
            <a:ext cx="8572500" cy="45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ob.jpg" id="457" name="Google Shape;45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resa cole.png" id="462" name="Google Shape;46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0817" y="0"/>
            <a:ext cx="931718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-shot-2012-07-20-at-4.44.40-PM1.png" id="467" name="Google Shape;46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7136" y="913823"/>
            <a:ext cx="7493000" cy="440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resa cole2.png" id="472" name="Google Shape;47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4431"/>
            <a:ext cx="9144001" cy="5997223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6"/>
          <p:cNvSpPr txBox="1"/>
          <p:nvPr/>
        </p:nvSpPr>
        <p:spPr>
          <a:xfrm>
            <a:off x="6199909" y="6257636"/>
            <a:ext cx="28170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Teresa Cole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ntridge 5.png" id="478" name="Google Shape;47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3761"/>
            <a:ext cx="9144000" cy="4820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ntridge.jpg" id="483" name="Google Shape;48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0561" y="0"/>
            <a:ext cx="625960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strata</a:t>
            </a:r>
            <a:endParaRPr/>
          </a:p>
        </p:txBody>
      </p:sp>
      <p:pic>
        <p:nvPicPr>
          <p:cNvPr descr="2950128_orig.jpg" id="489" name="Google Shape;489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347" l="0" r="0" t="10348"/>
          <a:stretch/>
        </p:blipFill>
        <p:spPr>
          <a:xfrm>
            <a:off x="457200" y="1188720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9"/>
          <p:cNvSpPr txBox="1"/>
          <p:nvPr/>
        </p:nvSpPr>
        <p:spPr>
          <a:xfrm>
            <a:off x="457200" y="5783263"/>
            <a:ext cx="16866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Ruth Solomons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ichard_Long_The_Spike_Island_Tapes_at_Alan_Cristea_Gallery_installation_shot_Photo_Peter_White_8lo_exh.jpg" id="126" name="Google Shape;12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2464" y="414847"/>
            <a:ext cx="7967175" cy="53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7"/>
          <p:cNvSpPr txBox="1"/>
          <p:nvPr/>
        </p:nvSpPr>
        <p:spPr>
          <a:xfrm>
            <a:off x="582464" y="6057900"/>
            <a:ext cx="79671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Richard Long, 2015, monumental carborundum relief prints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llis-OConnor-Work.jpg" id="495" name="Google Shape;49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6764" y="815108"/>
            <a:ext cx="7315200" cy="49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nna.jpg" id="500" name="Google Shape;50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3183"/>
            <a:ext cx="9144000" cy="6520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erzliya-Museum-of-Contemporary-Arts-Datum-Collectanea-Orit-hofshi1-1024x812.jpg" id="505" name="Google Shape;50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241405c-576f-4a2d-935c-89c1345f2c67.jpg" id="510" name="Google Shape;510;p73"/>
          <p:cNvPicPr preferRelativeResize="0"/>
          <p:nvPr/>
        </p:nvPicPr>
        <p:blipFill rotWithShape="1">
          <a:blip r:embed="rId3">
            <a:alphaModFix/>
          </a:blip>
          <a:srcRect b="10716" l="0" r="0" t="10717"/>
          <a:stretch/>
        </p:blipFill>
        <p:spPr>
          <a:xfrm>
            <a:off x="395627" y="657086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1UBOq85PSbhfHFJ.jpg" id="515" name="Google Shape;515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620" y="0"/>
            <a:ext cx="8252460" cy="618934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4"/>
          <p:cNvSpPr txBox="1"/>
          <p:nvPr/>
        </p:nvSpPr>
        <p:spPr>
          <a:xfrm>
            <a:off x="388620" y="6189345"/>
            <a:ext cx="82524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Shawn Bitters, Yes, Yes, Yes, Now, Now, Now, Screen Print on Hand Made Paper, Variable, 2013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rit Hofshi-4-installation-webready.jpg" id="521" name="Google Shape;52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2362" y="690995"/>
            <a:ext cx="63500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collage</a:t>
            </a:r>
            <a:endParaRPr/>
          </a:p>
        </p:txBody>
      </p:sp>
      <p:pic>
        <p:nvPicPr>
          <p:cNvPr descr="40a8ecac5b5d1b102b26518bb7669f0e.jpg" id="527" name="Google Shape;527;p7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2614" l="0" r="0" t="22613"/>
          <a:stretch/>
        </p:blipFill>
        <p:spPr>
          <a:xfrm>
            <a:off x="161636" y="1184743"/>
            <a:ext cx="8848195" cy="4866167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76"/>
          <p:cNvSpPr txBox="1"/>
          <p:nvPr/>
        </p:nvSpPr>
        <p:spPr>
          <a:xfrm>
            <a:off x="5958511" y="6243718"/>
            <a:ext cx="29199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ROBERT KUSHNER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a829390f438bc99162a7b2d1c17cce6.jpg" id="533" name="Google Shape;53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3470" y="640990"/>
            <a:ext cx="6350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K14-27f.jpg" id="538" name="Google Shape;53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035" y="201793"/>
            <a:ext cx="6350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34-500-002_ByoboII.jpg" id="543" name="Google Shape;54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9677"/>
            <a:ext cx="9144000" cy="507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7_1.jpg" id="132" name="Google Shape;13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9878"/>
            <a:ext cx="9144000" cy="424315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8"/>
          <p:cNvSpPr txBox="1"/>
          <p:nvPr/>
        </p:nvSpPr>
        <p:spPr>
          <a:xfrm>
            <a:off x="228600" y="5029200"/>
            <a:ext cx="866394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Cheryl Daley-Champagnie , From The Dwellers series, 1996; mixed media on handmade paper; private collection. Photograph by Petrine Archer-Straw</a:t>
            </a:r>
            <a:b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73a1b6c86141a4aecd71e3c4320f085.jpg" id="548" name="Google Shape;54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675" y="225533"/>
            <a:ext cx="3729532" cy="62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80"/>
          <p:cNvSpPr txBox="1"/>
          <p:nvPr/>
        </p:nvSpPr>
        <p:spPr>
          <a:xfrm>
            <a:off x="4875945" y="2418064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Mehwish Iqbal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0" name="Google Shape;550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5946" y="225532"/>
            <a:ext cx="3738835" cy="215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5945" y="2901697"/>
            <a:ext cx="2011679" cy="3589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dea029cae731263459c4371bce2cf32.jpg" id="556" name="Google Shape;55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355" y="0"/>
            <a:ext cx="48163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81"/>
          <p:cNvSpPr txBox="1"/>
          <p:nvPr/>
        </p:nvSpPr>
        <p:spPr>
          <a:xfrm>
            <a:off x="5280660" y="6057900"/>
            <a:ext cx="24917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Paula Zinsmeister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8" name="Google Shape;558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0660" y="214630"/>
            <a:ext cx="3312160" cy="247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80660" y="2809326"/>
            <a:ext cx="2837272" cy="31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rystalwagner_354354345354_large.jpg" id="565" name="Google Shape;565;p82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14980" l="0" r="0" t="14980"/>
          <a:stretch/>
        </p:blipFill>
        <p:spPr>
          <a:xfrm>
            <a:off x="457200" y="0"/>
            <a:ext cx="8107680" cy="608076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82"/>
          <p:cNvSpPr txBox="1"/>
          <p:nvPr/>
        </p:nvSpPr>
        <p:spPr>
          <a:xfrm>
            <a:off x="457200" y="6170732"/>
            <a:ext cx="16033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Crystal Wagner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udy Pfaff3.jpg" id="571" name="Google Shape;571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89000"/>
            <a:ext cx="9144000" cy="4506141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83"/>
          <p:cNvSpPr txBox="1"/>
          <p:nvPr/>
        </p:nvSpPr>
        <p:spPr>
          <a:xfrm>
            <a:off x="6160293" y="5721430"/>
            <a:ext cx="28961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JUDY PFAFF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5.jpg" id="577" name="Google Shape;577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101" y="106832"/>
            <a:ext cx="6350000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84"/>
          <p:cNvSpPr txBox="1"/>
          <p:nvPr/>
        </p:nvSpPr>
        <p:spPr>
          <a:xfrm>
            <a:off x="6995160" y="5440680"/>
            <a:ext cx="12806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 Kenny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rah Gillett.jpg" id="583" name="Google Shape;583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" y="0"/>
            <a:ext cx="8183880" cy="6113891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5"/>
          <p:cNvSpPr txBox="1"/>
          <p:nvPr/>
        </p:nvSpPr>
        <p:spPr>
          <a:xfrm>
            <a:off x="480060" y="6159611"/>
            <a:ext cx="81838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Sarah Gillett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the modular component</a:t>
            </a:r>
            <a:endParaRPr/>
          </a:p>
        </p:txBody>
      </p:sp>
      <p:pic>
        <p:nvPicPr>
          <p:cNvPr descr="Fogwell1.png" id="590" name="Google Shape;59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7377" y="1518804"/>
            <a:ext cx="4584700" cy="40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gwell.jpg" id="595" name="Google Shape;59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102" y="0"/>
            <a:ext cx="539150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87"/>
          <p:cNvSpPr txBox="1"/>
          <p:nvPr/>
        </p:nvSpPr>
        <p:spPr>
          <a:xfrm>
            <a:off x="6286500" y="4686300"/>
            <a:ext cx="24231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Dianne Fogwell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pero1.jpg" id="601" name="Google Shape;60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653" y="427327"/>
            <a:ext cx="8382000" cy="53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88"/>
          <p:cNvSpPr txBox="1"/>
          <p:nvPr/>
        </p:nvSpPr>
        <p:spPr>
          <a:xfrm>
            <a:off x="6373945" y="6053795"/>
            <a:ext cx="24377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NANCY SPERO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8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the conceptual / THE MODERNIST</a:t>
            </a:r>
            <a:endParaRPr/>
          </a:p>
        </p:txBody>
      </p:sp>
      <p:pic>
        <p:nvPicPr>
          <p:cNvPr descr="1. Sumru Tekin.jpg" id="608" name="Google Shape;608;p8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8880" l="0" r="0" t="8881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25-Luo-Xiangke.jpg" id="138" name="Google Shape;1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54339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9"/>
          <p:cNvSpPr txBox="1"/>
          <p:nvPr/>
        </p:nvSpPr>
        <p:spPr>
          <a:xfrm>
            <a:off x="182880" y="5626389"/>
            <a:ext cx="704088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Portrait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Luo Xiangke  羅湘科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Screenprint from Woodcut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535mm x 1060mm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eld-II.jpg" id="613" name="Google Shape;613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8563" y="248227"/>
            <a:ext cx="39116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stin2.jpg" id="618" name="Google Shape;618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6364"/>
            <a:ext cx="9144000" cy="6188363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1"/>
          <p:cNvSpPr txBox="1"/>
          <p:nvPr/>
        </p:nvSpPr>
        <p:spPr>
          <a:xfrm>
            <a:off x="7132320" y="6035040"/>
            <a:ext cx="12977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Jane Bustin 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stin3.jpg" id="624" name="Google Shape;624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92"/>
          <p:cNvSpPr txBox="1"/>
          <p:nvPr/>
        </p:nvSpPr>
        <p:spPr>
          <a:xfrm>
            <a:off x="7132320" y="6035040"/>
            <a:ext cx="12977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Jane Bustin 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ngold.jpg" id="630" name="Google Shape;63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1"/>
            <a:ext cx="9144000" cy="685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obert_mangold_untitled_brown_blue_1024x768.jpg" id="635" name="Google Shape;635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6832"/>
            <a:ext cx="9144000" cy="684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yadegar04_l.jpg" id="640" name="Google Shape;640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825" y="1005902"/>
            <a:ext cx="3846751" cy="3837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yadegar01_l.jpg" id="641" name="Google Shape;641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4706" y="1005902"/>
            <a:ext cx="4205077" cy="383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ol1.jpg" id="646" name="Google Shape;646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7260" y="449097"/>
            <a:ext cx="2471903" cy="2471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l5.jpg" id="647" name="Google Shape;647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8462" y="2921000"/>
            <a:ext cx="7162800" cy="39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9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NZ"/>
              <a:t>the digital</a:t>
            </a:r>
            <a:endParaRPr/>
          </a:p>
        </p:txBody>
      </p:sp>
      <p:pic>
        <p:nvPicPr>
          <p:cNvPr descr="Coldwell project.jpg" id="653" name="Google Shape;65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1980"/>
            <a:ext cx="9144000" cy="5576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ul Coldwell.jpg" id="658" name="Google Shape;658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6519"/>
            <a:ext cx="9144000" cy="621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5SLovettWSAentry2015.jpg" id="663" name="Google Shape;663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102" y="0"/>
            <a:ext cx="5012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99"/>
          <p:cNvSpPr txBox="1"/>
          <p:nvPr/>
        </p:nvSpPr>
        <p:spPr>
          <a:xfrm>
            <a:off x="5839816" y="5768910"/>
            <a:ext cx="3157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STEVE LOVETT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2017-05-03T01:48:46Z</dcterms:created>
  <dc:creator>JT</dc:creator>
</cp:coreProperties>
</file>