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648" r:id="rId2"/>
    <p:sldId id="306" r:id="rId3"/>
    <p:sldId id="307" r:id="rId4"/>
    <p:sldId id="338" r:id="rId5"/>
    <p:sldId id="655" r:id="rId6"/>
    <p:sldId id="677" r:id="rId7"/>
    <p:sldId id="704" r:id="rId8"/>
    <p:sldId id="705" r:id="rId9"/>
    <p:sldId id="298" r:id="rId10"/>
    <p:sldId id="299" r:id="rId11"/>
    <p:sldId id="501" r:id="rId12"/>
    <p:sldId id="504" r:id="rId13"/>
    <p:sldId id="578" r:id="rId14"/>
    <p:sldId id="577" r:id="rId15"/>
    <p:sldId id="465" r:id="rId16"/>
    <p:sldId id="676" r:id="rId17"/>
    <p:sldId id="466" r:id="rId18"/>
    <p:sldId id="464" r:id="rId19"/>
    <p:sldId id="434" r:id="rId20"/>
    <p:sldId id="270" r:id="rId21"/>
    <p:sldId id="649" r:id="rId22"/>
    <p:sldId id="650" r:id="rId23"/>
    <p:sldId id="651" r:id="rId24"/>
    <p:sldId id="688" r:id="rId25"/>
    <p:sldId id="471" r:id="rId26"/>
    <p:sldId id="472" r:id="rId27"/>
    <p:sldId id="477" r:id="rId28"/>
    <p:sldId id="690" r:id="rId29"/>
    <p:sldId id="257" r:id="rId30"/>
    <p:sldId id="692" r:id="rId31"/>
    <p:sldId id="693" r:id="rId32"/>
    <p:sldId id="444" r:id="rId33"/>
    <p:sldId id="694" r:id="rId34"/>
    <p:sldId id="695" r:id="rId35"/>
    <p:sldId id="6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F1238-8C36-4C15-90ED-F02FBA875F10}" v="3" dt="2021-04-22T13:28:47.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Hansen" userId="a9b20299-219e-453d-9e7d-ba85806aa272" providerId="ADAL" clId="{48FF1238-8C36-4C15-90ED-F02FBA875F10}"/>
    <pc:docChg chg="addSld delSld modSld">
      <pc:chgData name="Esther Hansen" userId="a9b20299-219e-453d-9e7d-ba85806aa272" providerId="ADAL" clId="{48FF1238-8C36-4C15-90ED-F02FBA875F10}" dt="2021-04-22T13:29:06.799" v="12" actId="20577"/>
      <pc:docMkLst>
        <pc:docMk/>
      </pc:docMkLst>
      <pc:sldChg chg="add">
        <pc:chgData name="Esther Hansen" userId="a9b20299-219e-453d-9e7d-ba85806aa272" providerId="ADAL" clId="{48FF1238-8C36-4C15-90ED-F02FBA875F10}" dt="2021-04-22T13:10:49.329" v="2"/>
        <pc:sldMkLst>
          <pc:docMk/>
          <pc:sldMk cId="1648408084" sldId="298"/>
        </pc:sldMkLst>
      </pc:sldChg>
      <pc:sldChg chg="add">
        <pc:chgData name="Esther Hansen" userId="a9b20299-219e-453d-9e7d-ba85806aa272" providerId="ADAL" clId="{48FF1238-8C36-4C15-90ED-F02FBA875F10}" dt="2021-04-22T13:10:49.329" v="2"/>
        <pc:sldMkLst>
          <pc:docMk/>
          <pc:sldMk cId="1262782673" sldId="299"/>
        </pc:sldMkLst>
      </pc:sldChg>
      <pc:sldChg chg="modSp add mod">
        <pc:chgData name="Esther Hansen" userId="a9b20299-219e-453d-9e7d-ba85806aa272" providerId="ADAL" clId="{48FF1238-8C36-4C15-90ED-F02FBA875F10}" dt="2021-04-22T13:29:06.799" v="12" actId="20577"/>
        <pc:sldMkLst>
          <pc:docMk/>
          <pc:sldMk cId="1472520916" sldId="306"/>
        </pc:sldMkLst>
        <pc:spChg chg="mod">
          <ac:chgData name="Esther Hansen" userId="a9b20299-219e-453d-9e7d-ba85806aa272" providerId="ADAL" clId="{48FF1238-8C36-4C15-90ED-F02FBA875F10}" dt="2021-04-22T13:29:06.799" v="12" actId="20577"/>
          <ac:spMkLst>
            <pc:docMk/>
            <pc:sldMk cId="1472520916" sldId="306"/>
            <ac:spMk id="4" creationId="{00000000-0000-0000-0000-000000000000}"/>
          </ac:spMkLst>
        </pc:spChg>
      </pc:sldChg>
      <pc:sldChg chg="add">
        <pc:chgData name="Esther Hansen" userId="a9b20299-219e-453d-9e7d-ba85806aa272" providerId="ADAL" clId="{48FF1238-8C36-4C15-90ED-F02FBA875F10}" dt="2021-04-22T13:28:47.406" v="3"/>
        <pc:sldMkLst>
          <pc:docMk/>
          <pc:sldMk cId="616742182" sldId="307"/>
        </pc:sldMkLst>
      </pc:sldChg>
      <pc:sldChg chg="add">
        <pc:chgData name="Esther Hansen" userId="a9b20299-219e-453d-9e7d-ba85806aa272" providerId="ADAL" clId="{48FF1238-8C36-4C15-90ED-F02FBA875F10}" dt="2021-04-22T13:10:16.552" v="1"/>
        <pc:sldMkLst>
          <pc:docMk/>
          <pc:sldMk cId="1785435228" sldId="338"/>
        </pc:sldMkLst>
      </pc:sldChg>
      <pc:sldChg chg="add">
        <pc:chgData name="Esther Hansen" userId="a9b20299-219e-453d-9e7d-ba85806aa272" providerId="ADAL" clId="{48FF1238-8C36-4C15-90ED-F02FBA875F10}" dt="2021-04-22T13:10:49.329" v="2"/>
        <pc:sldMkLst>
          <pc:docMk/>
          <pc:sldMk cId="574086501" sldId="501"/>
        </pc:sldMkLst>
      </pc:sldChg>
      <pc:sldChg chg="add">
        <pc:chgData name="Esther Hansen" userId="a9b20299-219e-453d-9e7d-ba85806aa272" providerId="ADAL" clId="{48FF1238-8C36-4C15-90ED-F02FBA875F10}" dt="2021-04-22T13:10:49.329" v="2"/>
        <pc:sldMkLst>
          <pc:docMk/>
          <pc:sldMk cId="3614348111" sldId="504"/>
        </pc:sldMkLst>
      </pc:sldChg>
      <pc:sldChg chg="add">
        <pc:chgData name="Esther Hansen" userId="a9b20299-219e-453d-9e7d-ba85806aa272" providerId="ADAL" clId="{48FF1238-8C36-4C15-90ED-F02FBA875F10}" dt="2021-04-22T13:10:49.329" v="2"/>
        <pc:sldMkLst>
          <pc:docMk/>
          <pc:sldMk cId="59978859" sldId="577"/>
        </pc:sldMkLst>
      </pc:sldChg>
      <pc:sldChg chg="add">
        <pc:chgData name="Esther Hansen" userId="a9b20299-219e-453d-9e7d-ba85806aa272" providerId="ADAL" clId="{48FF1238-8C36-4C15-90ED-F02FBA875F10}" dt="2021-04-22T13:10:49.329" v="2"/>
        <pc:sldMkLst>
          <pc:docMk/>
          <pc:sldMk cId="2827327968" sldId="578"/>
        </pc:sldMkLst>
      </pc:sldChg>
      <pc:sldChg chg="del">
        <pc:chgData name="Esther Hansen" userId="a9b20299-219e-453d-9e7d-ba85806aa272" providerId="ADAL" clId="{48FF1238-8C36-4C15-90ED-F02FBA875F10}" dt="2021-04-22T13:09:44.556" v="0" actId="47"/>
        <pc:sldMkLst>
          <pc:docMk/>
          <pc:sldMk cId="2512267953" sldId="691"/>
        </pc:sldMkLst>
      </pc:sldChg>
      <pc:sldChg chg="add">
        <pc:chgData name="Esther Hansen" userId="a9b20299-219e-453d-9e7d-ba85806aa272" providerId="ADAL" clId="{48FF1238-8C36-4C15-90ED-F02FBA875F10}" dt="2021-04-22T13:10:49.329" v="2"/>
        <pc:sldMkLst>
          <pc:docMk/>
          <pc:sldMk cId="1521788512" sldId="704"/>
        </pc:sldMkLst>
      </pc:sldChg>
      <pc:sldChg chg="add">
        <pc:chgData name="Esther Hansen" userId="a9b20299-219e-453d-9e7d-ba85806aa272" providerId="ADAL" clId="{48FF1238-8C36-4C15-90ED-F02FBA875F10}" dt="2021-04-22T13:10:49.329" v="2"/>
        <pc:sldMkLst>
          <pc:docMk/>
          <pc:sldMk cId="1097170263" sldId="7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54A2A-5338-45AE-A543-FAFB053BABF4}" type="datetimeFigureOut">
              <a:rPr lang="en-NZ" smtClean="0"/>
              <a:t>23/04/2021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21731-CDF8-4DB5-A626-FEDE72A26FBC}" type="slidenum">
              <a:rPr lang="en-NZ" smtClean="0"/>
              <a:t>‹#›</a:t>
            </a:fld>
            <a:endParaRPr lang="en-NZ"/>
          </a:p>
        </p:txBody>
      </p:sp>
    </p:spTree>
    <p:extLst>
      <p:ext uri="{BB962C8B-B14F-4D97-AF65-F5344CB8AC3E}">
        <p14:creationId xmlns:p14="http://schemas.microsoft.com/office/powerpoint/2010/main" val="3767869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5D40347-7676-41A1-B113-1D48041FB9DD}" type="slidenum">
              <a:rPr lang="en-NZ" smtClean="0"/>
              <a:t>16</a:t>
            </a:fld>
            <a:endParaRPr lang="en-NZ"/>
          </a:p>
        </p:txBody>
      </p:sp>
    </p:spTree>
    <p:extLst>
      <p:ext uri="{BB962C8B-B14F-4D97-AF65-F5344CB8AC3E}">
        <p14:creationId xmlns:p14="http://schemas.microsoft.com/office/powerpoint/2010/main" val="231631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BC7DD-BEC5-4738-AB4D-3D8BC2DDB8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DE9EB14-F178-4C98-AA3A-02E80ACC19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3D98351-ECBF-421C-8FDC-D332FAB92CC4}"/>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5" name="Footer Placeholder 4">
            <a:extLst>
              <a:ext uri="{FF2B5EF4-FFF2-40B4-BE49-F238E27FC236}">
                <a16:creationId xmlns:a16="http://schemas.microsoft.com/office/drawing/2014/main" id="{7D8E5A18-5DBA-462D-BD8A-27A88D60BAB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27CD884-C443-4C6B-B668-648E8691AA52}"/>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3540591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63B8-522C-4206-9420-E6D322FAFA3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7E7B49A-50F3-4A8D-B67D-64E73DE10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C698180-579C-4AD3-99FB-ED31C8397875}"/>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5" name="Footer Placeholder 4">
            <a:extLst>
              <a:ext uri="{FF2B5EF4-FFF2-40B4-BE49-F238E27FC236}">
                <a16:creationId xmlns:a16="http://schemas.microsoft.com/office/drawing/2014/main" id="{6012FEF4-99C8-4DA1-90F8-4C3CB3F9E1E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CA192A5-A8F3-4F72-900F-EB10270ED42D}"/>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337086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CF052-DF4B-4C10-9501-3F67346AEA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D59E10C-EA0B-499E-9B37-9DE4128855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9508F3C-D566-4BEA-B39F-099B4AA0C241}"/>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5" name="Footer Placeholder 4">
            <a:extLst>
              <a:ext uri="{FF2B5EF4-FFF2-40B4-BE49-F238E27FC236}">
                <a16:creationId xmlns:a16="http://schemas.microsoft.com/office/drawing/2014/main" id="{8D2D1567-CF6C-492C-9AC8-91FF557B21B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CCEEABD-B95A-4D66-8D20-60C1D0F4C7A4}"/>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373772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0828D-EEE5-48AB-B1CB-4CC9F3A67D2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E234FE8-7CDE-4C96-AB37-3B756DC312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A80A6A9-63F7-4796-8D51-6B6438083F85}"/>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5" name="Footer Placeholder 4">
            <a:extLst>
              <a:ext uri="{FF2B5EF4-FFF2-40B4-BE49-F238E27FC236}">
                <a16:creationId xmlns:a16="http://schemas.microsoft.com/office/drawing/2014/main" id="{63608546-0941-41CC-87B8-2D1B74C9D17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AA48AB0-95F8-426B-B29E-1594DFD4447E}"/>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77953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94F8-4C67-4327-AC88-DEADAAACA4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FE73A05A-69EE-4DF3-8B72-F8AF7B6398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E6E17E-2AFE-4FCB-BEA1-EB0B4C0CDA54}"/>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5" name="Footer Placeholder 4">
            <a:extLst>
              <a:ext uri="{FF2B5EF4-FFF2-40B4-BE49-F238E27FC236}">
                <a16:creationId xmlns:a16="http://schemas.microsoft.com/office/drawing/2014/main" id="{F1A15578-C2DE-466F-A50F-ACB4E391F20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32BDF2F-5F3E-467F-AB2E-CA78403878D5}"/>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63250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1372-337D-43B8-B222-1762B0DA8B56}"/>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7EBCF08-5541-4080-85AF-D4A463B6D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415EDDF6-2F6C-489E-B3EE-1D0201098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57BF4C3-B790-449E-B3B8-77ED85BB5B6B}"/>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6" name="Footer Placeholder 5">
            <a:extLst>
              <a:ext uri="{FF2B5EF4-FFF2-40B4-BE49-F238E27FC236}">
                <a16:creationId xmlns:a16="http://schemas.microsoft.com/office/drawing/2014/main" id="{79BFC69C-79D5-4A09-8504-948F8ECF92E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B38F520-8C02-41FF-884D-FBF9219E7BE9}"/>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24930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2E8E-58AE-4711-B612-D7D877F50B5A}"/>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A010EFC-8A77-4BEE-84C2-430C24145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479DD9-C7E6-46C2-9095-2B997FA7D5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44667CB-09D0-4FA0-9012-127795F5B0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D0459A-D009-4E65-997F-400E22D3F9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FE4527F-66AB-424A-A5BB-5F09640ADFE4}"/>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8" name="Footer Placeholder 7">
            <a:extLst>
              <a:ext uri="{FF2B5EF4-FFF2-40B4-BE49-F238E27FC236}">
                <a16:creationId xmlns:a16="http://schemas.microsoft.com/office/drawing/2014/main" id="{995792C4-3462-4818-917F-49B6EA9F59D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3EC747DD-11F7-4C5A-A977-DF41723EDC53}"/>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62642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1072-074B-478C-9585-AB6DF54AD688}"/>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9DEF3B5-E5CE-4144-BC00-FE4C2FA0A30A}"/>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4" name="Footer Placeholder 3">
            <a:extLst>
              <a:ext uri="{FF2B5EF4-FFF2-40B4-BE49-F238E27FC236}">
                <a16:creationId xmlns:a16="http://schemas.microsoft.com/office/drawing/2014/main" id="{6F27F02D-6969-465F-BCC9-BD26F174F030}"/>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64D82028-9CF2-4EE4-90A4-6AB6228EA72C}"/>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289673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375D44-10F9-44F5-B13D-3CFD4F93890B}"/>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3" name="Footer Placeholder 2">
            <a:extLst>
              <a:ext uri="{FF2B5EF4-FFF2-40B4-BE49-F238E27FC236}">
                <a16:creationId xmlns:a16="http://schemas.microsoft.com/office/drawing/2014/main" id="{BF768B5F-7970-40B8-9692-88890ACBF91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FD3DA50B-3F37-4131-9DB2-9540E740FB26}"/>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187094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F1993-A979-43AB-9D4C-F28BD6ED2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474686D-6180-4868-8B64-3AC37B40FC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3770586-2FE7-47B5-BD40-EAB136822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328BE-74F9-44C8-8C06-A60FD2D16A71}"/>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6" name="Footer Placeholder 5">
            <a:extLst>
              <a:ext uri="{FF2B5EF4-FFF2-40B4-BE49-F238E27FC236}">
                <a16:creationId xmlns:a16="http://schemas.microsoft.com/office/drawing/2014/main" id="{FC9F32E0-2F99-4E93-9AD0-0D9BE9DC7AC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31BF5B6-37EC-42EA-BF0C-D8AC1AF4CF13}"/>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416525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BD8C0-E721-4688-81B2-7C0674F1F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E48C2C9-FCB2-4308-835D-0C6D8F3990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754821F8-EE41-442B-AA06-6C7CC0CDC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7B974-1468-447E-A46B-D3119AC4D0B9}"/>
              </a:ext>
            </a:extLst>
          </p:cNvPr>
          <p:cNvSpPr>
            <a:spLocks noGrp="1"/>
          </p:cNvSpPr>
          <p:nvPr>
            <p:ph type="dt" sz="half" idx="10"/>
          </p:nvPr>
        </p:nvSpPr>
        <p:spPr/>
        <p:txBody>
          <a:bodyPr/>
          <a:lstStyle/>
          <a:p>
            <a:fld id="{64B7EA59-FC91-459E-B08C-0B09F4F97933}" type="datetimeFigureOut">
              <a:rPr lang="en-NZ" smtClean="0"/>
              <a:t>23/04/2021</a:t>
            </a:fld>
            <a:endParaRPr lang="en-NZ"/>
          </a:p>
        </p:txBody>
      </p:sp>
      <p:sp>
        <p:nvSpPr>
          <p:cNvPr id="6" name="Footer Placeholder 5">
            <a:extLst>
              <a:ext uri="{FF2B5EF4-FFF2-40B4-BE49-F238E27FC236}">
                <a16:creationId xmlns:a16="http://schemas.microsoft.com/office/drawing/2014/main" id="{B774A6B5-3FA7-4AEC-A700-44681DCFBA3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6871BEC-6F88-4CAA-89E7-77818128D801}"/>
              </a:ext>
            </a:extLst>
          </p:cNvPr>
          <p:cNvSpPr>
            <a:spLocks noGrp="1"/>
          </p:cNvSpPr>
          <p:nvPr>
            <p:ph type="sldNum" sz="quarter" idx="12"/>
          </p:nvPr>
        </p:nvSpPr>
        <p:spPr/>
        <p:txBody>
          <a:bodyPr/>
          <a:lstStyle/>
          <a:p>
            <a:fld id="{E23819F7-DAC2-48F5-8210-D327B48BD5A4}" type="slidenum">
              <a:rPr lang="en-NZ" smtClean="0"/>
              <a:t>‹#›</a:t>
            </a:fld>
            <a:endParaRPr lang="en-NZ"/>
          </a:p>
        </p:txBody>
      </p:sp>
    </p:spTree>
    <p:extLst>
      <p:ext uri="{BB962C8B-B14F-4D97-AF65-F5344CB8AC3E}">
        <p14:creationId xmlns:p14="http://schemas.microsoft.com/office/powerpoint/2010/main" val="394885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8A955-79A7-4B52-A5FD-BA7B815797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2175078-CAD2-491D-98C6-917B8598EC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8A96A6C-644E-45F3-90C3-C8E230797D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7EA59-FC91-459E-B08C-0B09F4F97933}" type="datetimeFigureOut">
              <a:rPr lang="en-NZ" smtClean="0"/>
              <a:t>23/04/2021</a:t>
            </a:fld>
            <a:endParaRPr lang="en-NZ"/>
          </a:p>
        </p:txBody>
      </p:sp>
      <p:sp>
        <p:nvSpPr>
          <p:cNvPr id="5" name="Footer Placeholder 4">
            <a:extLst>
              <a:ext uri="{FF2B5EF4-FFF2-40B4-BE49-F238E27FC236}">
                <a16:creationId xmlns:a16="http://schemas.microsoft.com/office/drawing/2014/main" id="{2C3099F7-C905-4D94-8975-2CF483ADA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E80D623-DFB2-4E19-80E3-27C8673F70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819F7-DAC2-48F5-8210-D327B48BD5A4}" type="slidenum">
              <a:rPr lang="en-NZ" smtClean="0"/>
              <a:t>‹#›</a:t>
            </a:fld>
            <a:endParaRPr lang="en-NZ"/>
          </a:p>
        </p:txBody>
      </p:sp>
    </p:spTree>
    <p:extLst>
      <p:ext uri="{BB962C8B-B14F-4D97-AF65-F5344CB8AC3E}">
        <p14:creationId xmlns:p14="http://schemas.microsoft.com/office/powerpoint/2010/main" val="85748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OrajhSw5ppw&amp;feature=emb_log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stagram.com/p/CNQNlmRsJX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handprinted.co.uk/blogs/blog/meet-the-maker-marian-haf" TargetMode="External"/><Relationship Id="rId4" Type="http://schemas.openxmlformats.org/officeDocument/2006/relationships/hyperlink" Target="https://www.etsy.com/nz/shop/MarianHa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hyperlink" Target="https://www.picuki.com/profile/angela_smets" TargetMode="External"/><Relationship Id="rId5" Type="http://schemas.openxmlformats.org/officeDocument/2006/relationships/image" Target="../media/image49.jp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pinterest.nz/triffidgirl72/esthers-art/"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hashtag/printmaking?__eep__=6&amp;__tn__=*NK*F" TargetMode="External"/><Relationship Id="rId2" Type="http://schemas.openxmlformats.org/officeDocument/2006/relationships/hyperlink" Target="https://www.facebook.com/hashtag/franklinprintgroup?__eep__=6&amp;__tn__=*NK*F" TargetMode="Externa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hyperlink" Target="https://www.facebook.com/hashtag/pcanz?__eep__=6&amp;__tn__=*NK*F" TargetMode="External"/><Relationship Id="rId4" Type="http://schemas.openxmlformats.org/officeDocument/2006/relationships/hyperlink" Target="https://www.facebook.com/hashtag/printmakers?__eep__=6&amp;__tn__=*NK*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hyperlink" Target="https://www.sheynetuffery.com/collections/printmaking" TargetMode="Externa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facebook.com/ghostbuildings/" TargetMode="External"/><Relationship Id="rId7" Type="http://schemas.openxmlformats.org/officeDocument/2006/relationships/image" Target="../media/image20.jpeg"/><Relationship Id="rId2" Type="http://schemas.openxmlformats.org/officeDocument/2006/relationships/hyperlink" Target="https://www.instagram.com/iacartroom/"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hyperlink" Target="https://handprinted.co.uk/blogs/blog/tetra-pak-drypoint-and-collagraph-printing" TargetMode="External"/><Relationship Id="rId7" Type="http://schemas.openxmlformats.org/officeDocument/2006/relationships/image" Target="../media/image25.png"/><Relationship Id="rId2" Type="http://schemas.openxmlformats.org/officeDocument/2006/relationships/hyperlink" Target="https://www.youtube.com/watch?v=_zMPBgRXaFU\"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oogle.co.nz/url?sa=i&amp;url=https%3A%2F%2Fstore.uwe.ac.uk%2Fproduct-catalogue%2Fcentre-for-fine-print-research%2Fshort-courses%2Ftetra-pak-collagraph-printing-156-concessionary-price&amp;psig=AOvVaw32YOtB8vwkkoNPo1Q5JF0u&amp;ust=1587014282264000&amp;source=images&amp;cd=vfe&amp;ved=0CAIQjRxqFwoTCODai53X6egCFQAAAAAdAAAAABAb" TargetMode="Externa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C39C-3F1B-4035-B76C-F76FA3BA8FB8}"/>
              </a:ext>
            </a:extLst>
          </p:cNvPr>
          <p:cNvSpPr>
            <a:spLocks noGrp="1"/>
          </p:cNvSpPr>
          <p:nvPr>
            <p:ph type="title"/>
          </p:nvPr>
        </p:nvSpPr>
        <p:spPr>
          <a:xfrm>
            <a:off x="838200" y="3005583"/>
            <a:ext cx="10515600" cy="1325563"/>
          </a:xfrm>
        </p:spPr>
        <p:txBody>
          <a:bodyPr/>
          <a:lstStyle/>
          <a:p>
            <a:pPr algn="ctr"/>
            <a:r>
              <a:rPr lang="en-NZ" dirty="0"/>
              <a:t>Mono printing – Textures, Collographs, Pronto plates and monotypes</a:t>
            </a:r>
          </a:p>
        </p:txBody>
      </p:sp>
    </p:spTree>
    <p:extLst>
      <p:ext uri="{BB962C8B-B14F-4D97-AF65-F5344CB8AC3E}">
        <p14:creationId xmlns:p14="http://schemas.microsoft.com/office/powerpoint/2010/main" val="235167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BF88-B155-453B-9348-53490EF88386}"/>
              </a:ext>
            </a:extLst>
          </p:cNvPr>
          <p:cNvSpPr>
            <a:spLocks noGrp="1"/>
          </p:cNvSpPr>
          <p:nvPr>
            <p:ph type="title"/>
          </p:nvPr>
        </p:nvSpPr>
        <p:spPr>
          <a:xfrm>
            <a:off x="838200" y="365125"/>
            <a:ext cx="10515600" cy="777875"/>
          </a:xfrm>
        </p:spPr>
        <p:txBody>
          <a:bodyPr/>
          <a:lstStyle/>
          <a:p>
            <a:r>
              <a:rPr lang="en-US" dirty="0"/>
              <a:t>Found Stencils</a:t>
            </a:r>
            <a:endParaRPr lang="en-NZ" dirty="0"/>
          </a:p>
        </p:txBody>
      </p:sp>
      <p:sp>
        <p:nvSpPr>
          <p:cNvPr id="3" name="Content Placeholder 2">
            <a:extLst>
              <a:ext uri="{FF2B5EF4-FFF2-40B4-BE49-F238E27FC236}">
                <a16:creationId xmlns:a16="http://schemas.microsoft.com/office/drawing/2014/main" id="{C654FA9A-099F-4906-8B12-363F10A66884}"/>
              </a:ext>
            </a:extLst>
          </p:cNvPr>
          <p:cNvSpPr>
            <a:spLocks noGrp="1"/>
          </p:cNvSpPr>
          <p:nvPr>
            <p:ph idx="1"/>
          </p:nvPr>
        </p:nvSpPr>
        <p:spPr>
          <a:xfrm>
            <a:off x="5867400" y="1273174"/>
            <a:ext cx="5486400" cy="4270375"/>
          </a:xfrm>
        </p:spPr>
        <p:txBody>
          <a:bodyPr/>
          <a:lstStyle/>
          <a:p>
            <a:pPr marL="0" indent="0">
              <a:buNone/>
            </a:pPr>
            <a:r>
              <a:rPr lang="en-NZ" dirty="0"/>
              <a:t>Stencil Ideas for the Make Stencil Workshop with Linda Germain</a:t>
            </a:r>
          </a:p>
          <a:p>
            <a:pPr marL="0" indent="0">
              <a:buNone/>
            </a:pPr>
            <a:r>
              <a:rPr lang="en-NZ">
                <a:hlinkClick r:id="rId2"/>
              </a:rPr>
              <a:t>https://www.youtube.com/watch?v=OrajhSw5ppw&amp;feature=emb_logo</a:t>
            </a:r>
            <a:endParaRPr lang="en-NZ"/>
          </a:p>
          <a:p>
            <a:pPr marL="0" indent="0">
              <a:buNone/>
            </a:pPr>
            <a:endParaRPr lang="en-NZ" dirty="0"/>
          </a:p>
        </p:txBody>
      </p:sp>
      <p:pic>
        <p:nvPicPr>
          <p:cNvPr id="2050" name="Picture 2" descr="Found stencils make for fun printing - Linda Germain">
            <a:extLst>
              <a:ext uri="{FF2B5EF4-FFF2-40B4-BE49-F238E27FC236}">
                <a16:creationId xmlns:a16="http://schemas.microsoft.com/office/drawing/2014/main" id="{859AC080-1239-4CD6-8656-1B3BEAB68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273175"/>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78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C99B-29C5-4D39-9AC8-9D7ADFA29E66}"/>
              </a:ext>
            </a:extLst>
          </p:cNvPr>
          <p:cNvSpPr>
            <a:spLocks noGrp="1"/>
          </p:cNvSpPr>
          <p:nvPr>
            <p:ph type="title"/>
          </p:nvPr>
        </p:nvSpPr>
        <p:spPr>
          <a:xfrm>
            <a:off x="134480" y="154005"/>
            <a:ext cx="5364480" cy="558264"/>
          </a:xfrm>
        </p:spPr>
        <p:txBody>
          <a:bodyPr>
            <a:normAutofit fontScale="90000"/>
          </a:bodyPr>
          <a:lstStyle/>
          <a:p>
            <a:r>
              <a:rPr lang="en-NZ" dirty="0"/>
              <a:t>Layered printed texture</a:t>
            </a:r>
          </a:p>
        </p:txBody>
      </p:sp>
      <p:pic>
        <p:nvPicPr>
          <p:cNvPr id="5" name="Content Placeholder 4" descr="A picture containing building, young, board, water&#10;&#10;Description automatically generated">
            <a:extLst>
              <a:ext uri="{FF2B5EF4-FFF2-40B4-BE49-F238E27FC236}">
                <a16:creationId xmlns:a16="http://schemas.microsoft.com/office/drawing/2014/main" id="{3864D89C-5774-44FE-A634-4DD5ADA58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480" y="3811968"/>
            <a:ext cx="5364480" cy="2548270"/>
          </a:xfrm>
        </p:spPr>
      </p:pic>
      <p:pic>
        <p:nvPicPr>
          <p:cNvPr id="7" name="Picture 6" descr="A picture containing curtain&#10;&#10;Description automatically generated">
            <a:extLst>
              <a:ext uri="{FF2B5EF4-FFF2-40B4-BE49-F238E27FC236}">
                <a16:creationId xmlns:a16="http://schemas.microsoft.com/office/drawing/2014/main" id="{1186F645-74F8-4724-9897-B41F13F00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80" y="885331"/>
            <a:ext cx="5364480" cy="2676528"/>
          </a:xfrm>
          <a:prstGeom prst="rect">
            <a:avLst/>
          </a:prstGeom>
        </p:spPr>
      </p:pic>
      <p:pic>
        <p:nvPicPr>
          <p:cNvPr id="9" name="Picture 8" descr="A picture containing curtain, rug&#10;&#10;Description automatically generated">
            <a:extLst>
              <a:ext uri="{FF2B5EF4-FFF2-40B4-BE49-F238E27FC236}">
                <a16:creationId xmlns:a16="http://schemas.microsoft.com/office/drawing/2014/main" id="{0CF03C25-A354-4C86-B623-18EDBBD45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902" y="61105"/>
            <a:ext cx="6541098" cy="3108815"/>
          </a:xfrm>
          <a:prstGeom prst="rect">
            <a:avLst/>
          </a:prstGeom>
        </p:spPr>
      </p:pic>
      <p:pic>
        <p:nvPicPr>
          <p:cNvPr id="11" name="Picture 10" descr="A picture containing fabric, food&#10;&#10;Description automatically generated">
            <a:extLst>
              <a:ext uri="{FF2B5EF4-FFF2-40B4-BE49-F238E27FC236}">
                <a16:creationId xmlns:a16="http://schemas.microsoft.com/office/drawing/2014/main" id="{9928A6C5-1DB5-48F7-9CEA-DC74D07CF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1840" y="3354676"/>
            <a:ext cx="6520320" cy="3005562"/>
          </a:xfrm>
          <a:prstGeom prst="rect">
            <a:avLst/>
          </a:prstGeom>
        </p:spPr>
      </p:pic>
      <p:sp>
        <p:nvSpPr>
          <p:cNvPr id="3" name="TextBox 2">
            <a:extLst>
              <a:ext uri="{FF2B5EF4-FFF2-40B4-BE49-F238E27FC236}">
                <a16:creationId xmlns:a16="http://schemas.microsoft.com/office/drawing/2014/main" id="{F1ABEC41-348E-4E2D-8C80-E331A9608A75}"/>
              </a:ext>
            </a:extLst>
          </p:cNvPr>
          <p:cNvSpPr txBox="1"/>
          <p:nvPr/>
        </p:nvSpPr>
        <p:spPr>
          <a:xfrm>
            <a:off x="134480" y="6334663"/>
            <a:ext cx="3781425" cy="369332"/>
          </a:xfrm>
          <a:prstGeom prst="rect">
            <a:avLst/>
          </a:prstGeom>
          <a:noFill/>
        </p:spPr>
        <p:txBody>
          <a:bodyPr wrap="square" rtlCol="0">
            <a:spAutoFit/>
          </a:bodyPr>
          <a:lstStyle/>
          <a:p>
            <a:r>
              <a:rPr lang="en-NZ" dirty="0"/>
              <a:t>Esther Hansen</a:t>
            </a:r>
          </a:p>
        </p:txBody>
      </p:sp>
    </p:spTree>
    <p:extLst>
      <p:ext uri="{BB962C8B-B14F-4D97-AF65-F5344CB8AC3E}">
        <p14:creationId xmlns:p14="http://schemas.microsoft.com/office/powerpoint/2010/main" val="57408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7F963-C002-4DCA-9700-119F1A08576B}"/>
              </a:ext>
            </a:extLst>
          </p:cNvPr>
          <p:cNvSpPr>
            <a:spLocks noGrp="1"/>
          </p:cNvSpPr>
          <p:nvPr>
            <p:ph type="title"/>
          </p:nvPr>
        </p:nvSpPr>
        <p:spPr/>
        <p:txBody>
          <a:bodyPr/>
          <a:lstStyle/>
          <a:p>
            <a:endParaRPr lang="en-NZ"/>
          </a:p>
        </p:txBody>
      </p:sp>
      <p:pic>
        <p:nvPicPr>
          <p:cNvPr id="5" name="Content Placeholder 4" descr="A picture containing photo, sitting, woman, bunch&#10;&#10;Description automatically generated">
            <a:extLst>
              <a:ext uri="{FF2B5EF4-FFF2-40B4-BE49-F238E27FC236}">
                <a16:creationId xmlns:a16="http://schemas.microsoft.com/office/drawing/2014/main" id="{5A497235-5D8A-42AE-9076-B4E4F4F894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73" t="10026" r="2487" b="14764"/>
          <a:stretch/>
        </p:blipFill>
        <p:spPr>
          <a:xfrm>
            <a:off x="250258" y="433137"/>
            <a:ext cx="11788174" cy="5842535"/>
          </a:xfrm>
        </p:spPr>
      </p:pic>
      <p:sp>
        <p:nvSpPr>
          <p:cNvPr id="3" name="TextBox 2">
            <a:extLst>
              <a:ext uri="{FF2B5EF4-FFF2-40B4-BE49-F238E27FC236}">
                <a16:creationId xmlns:a16="http://schemas.microsoft.com/office/drawing/2014/main" id="{E3698B68-8D14-4719-B75D-30AE48F118AB}"/>
              </a:ext>
            </a:extLst>
          </p:cNvPr>
          <p:cNvSpPr txBox="1"/>
          <p:nvPr/>
        </p:nvSpPr>
        <p:spPr>
          <a:xfrm>
            <a:off x="250258" y="6362700"/>
            <a:ext cx="4918654" cy="369332"/>
          </a:xfrm>
          <a:prstGeom prst="rect">
            <a:avLst/>
          </a:prstGeom>
          <a:noFill/>
        </p:spPr>
        <p:txBody>
          <a:bodyPr wrap="none" rtlCol="0">
            <a:spAutoFit/>
          </a:bodyPr>
          <a:lstStyle/>
          <a:p>
            <a:r>
              <a:rPr lang="en-NZ" dirty="0"/>
              <a:t>Jodi Tautari and Esther Hansen collaborative prints</a:t>
            </a:r>
          </a:p>
        </p:txBody>
      </p:sp>
    </p:spTree>
    <p:extLst>
      <p:ext uri="{BB962C8B-B14F-4D97-AF65-F5344CB8AC3E}">
        <p14:creationId xmlns:p14="http://schemas.microsoft.com/office/powerpoint/2010/main" val="361434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D47D-5B7A-454A-BE7E-E503C20D2DCB}"/>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A443BEA-5CAA-4BCC-8B93-D7A466719EEA}"/>
              </a:ext>
            </a:extLst>
          </p:cNvPr>
          <p:cNvSpPr>
            <a:spLocks noGrp="1"/>
          </p:cNvSpPr>
          <p:nvPr>
            <p:ph idx="1"/>
          </p:nvPr>
        </p:nvSpPr>
        <p:spPr>
          <a:xfrm>
            <a:off x="838200" y="5610225"/>
            <a:ext cx="10515600" cy="566738"/>
          </a:xfrm>
        </p:spPr>
        <p:txBody>
          <a:bodyPr>
            <a:normAutofit fontScale="77500" lnSpcReduction="20000"/>
          </a:bodyPr>
          <a:lstStyle/>
          <a:p>
            <a:pPr marL="0" indent="0">
              <a:buNone/>
            </a:pPr>
            <a:r>
              <a:rPr lang="en-NZ" dirty="0"/>
              <a:t>Jodi-Ann Tautari and Esther Hansen "Mohinui Block and the Bee Box Testaments" 2020.</a:t>
            </a:r>
          </a:p>
        </p:txBody>
      </p:sp>
      <p:pic>
        <p:nvPicPr>
          <p:cNvPr id="17410" name="Picture 2">
            <a:extLst>
              <a:ext uri="{FF2B5EF4-FFF2-40B4-BE49-F238E27FC236}">
                <a16:creationId xmlns:a16="http://schemas.microsoft.com/office/drawing/2014/main" id="{BFF75F7E-130D-43B8-9C8E-62DFBBD4E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 y="195263"/>
            <a:ext cx="11953558" cy="541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27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AC04-C821-488D-84B6-17E9E17D86FF}"/>
              </a:ext>
            </a:extLst>
          </p:cNvPr>
          <p:cNvSpPr>
            <a:spLocks noGrp="1"/>
          </p:cNvSpPr>
          <p:nvPr>
            <p:ph type="title"/>
          </p:nvPr>
        </p:nvSpPr>
        <p:spPr>
          <a:xfrm>
            <a:off x="326251" y="5838825"/>
            <a:ext cx="8208149" cy="736600"/>
          </a:xfrm>
        </p:spPr>
        <p:txBody>
          <a:bodyPr>
            <a:normAutofit fontScale="90000"/>
          </a:bodyPr>
          <a:lstStyle/>
          <a:p>
            <a:r>
              <a:rPr lang="en-NZ" dirty="0"/>
              <a:t>Kathy Boyle art</a:t>
            </a:r>
            <a:br>
              <a:rPr lang="en-NZ" dirty="0"/>
            </a:br>
            <a:r>
              <a:rPr lang="en-NZ" sz="2700" dirty="0"/>
              <a:t>https://www.kathyboyle.nz/books</a:t>
            </a:r>
            <a:endParaRPr lang="en-NZ" dirty="0"/>
          </a:p>
        </p:txBody>
      </p:sp>
      <p:pic>
        <p:nvPicPr>
          <p:cNvPr id="5" name="Content Placeholder 4" descr="A picture containing building, text, book&#10;&#10;Description automatically generated">
            <a:extLst>
              <a:ext uri="{FF2B5EF4-FFF2-40B4-BE49-F238E27FC236}">
                <a16:creationId xmlns:a16="http://schemas.microsoft.com/office/drawing/2014/main" id="{BA4ACFFF-6286-41B4-970B-542DDDAF73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106" y="149225"/>
            <a:ext cx="5556250" cy="5556250"/>
          </a:xfrm>
        </p:spPr>
      </p:pic>
      <p:pic>
        <p:nvPicPr>
          <p:cNvPr id="7" name="Picture 6" descr="A close up of a mans face&#10;&#10;Description automatically generated">
            <a:extLst>
              <a:ext uri="{FF2B5EF4-FFF2-40B4-BE49-F238E27FC236}">
                <a16:creationId xmlns:a16="http://schemas.microsoft.com/office/drawing/2014/main" id="{02E4FE72-76E0-4444-AE3C-FD8DFD7FD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974" y="149225"/>
            <a:ext cx="5969775" cy="5969775"/>
          </a:xfrm>
          <a:prstGeom prst="rect">
            <a:avLst/>
          </a:prstGeom>
        </p:spPr>
      </p:pic>
    </p:spTree>
    <p:extLst>
      <p:ext uri="{BB962C8B-B14F-4D97-AF65-F5344CB8AC3E}">
        <p14:creationId xmlns:p14="http://schemas.microsoft.com/office/powerpoint/2010/main" val="59978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F3E7-FCD3-4D73-B6BB-8C159953D376}"/>
              </a:ext>
            </a:extLst>
          </p:cNvPr>
          <p:cNvSpPr>
            <a:spLocks noGrp="1"/>
          </p:cNvSpPr>
          <p:nvPr>
            <p:ph type="title"/>
          </p:nvPr>
        </p:nvSpPr>
        <p:spPr>
          <a:xfrm>
            <a:off x="8663552" y="3719593"/>
            <a:ext cx="2690247" cy="2402238"/>
          </a:xfrm>
        </p:spPr>
        <p:txBody>
          <a:bodyPr>
            <a:normAutofit fontScale="90000"/>
          </a:bodyPr>
          <a:lstStyle/>
          <a:p>
            <a:r>
              <a:rPr lang="en-NZ" dirty="0"/>
              <a:t>Irina Gonzales</a:t>
            </a:r>
            <a:br>
              <a:rPr lang="en-NZ" dirty="0"/>
            </a:br>
            <a:r>
              <a:rPr lang="en-NZ" dirty="0"/>
              <a:t>tetra pack collagraph</a:t>
            </a:r>
          </a:p>
        </p:txBody>
      </p:sp>
      <p:pic>
        <p:nvPicPr>
          <p:cNvPr id="5" name="Content Placeholder 4" descr="A picture containing sitting, black, small&#10;&#10;Description automatically generated">
            <a:extLst>
              <a:ext uri="{FF2B5EF4-FFF2-40B4-BE49-F238E27FC236}">
                <a16:creationId xmlns:a16="http://schemas.microsoft.com/office/drawing/2014/main" id="{ECF0B7A7-D7B4-4AB9-817D-E2C093516E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389" y="365125"/>
            <a:ext cx="7457252" cy="6442238"/>
          </a:xfrm>
        </p:spPr>
      </p:pic>
    </p:spTree>
    <p:extLst>
      <p:ext uri="{BB962C8B-B14F-4D97-AF65-F5344CB8AC3E}">
        <p14:creationId xmlns:p14="http://schemas.microsoft.com/office/powerpoint/2010/main" val="72862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78E3-8676-4400-8EF8-883F952894CC}"/>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350A9D0-E601-4B86-A2C5-3BA8A45124F7}"/>
              </a:ext>
            </a:extLst>
          </p:cNvPr>
          <p:cNvSpPr>
            <a:spLocks noGrp="1"/>
          </p:cNvSpPr>
          <p:nvPr>
            <p:ph idx="1"/>
          </p:nvPr>
        </p:nvSpPr>
        <p:spPr>
          <a:xfrm>
            <a:off x="6770670" y="5147353"/>
            <a:ext cx="4583130" cy="1345522"/>
          </a:xfrm>
        </p:spPr>
        <p:txBody>
          <a:bodyPr>
            <a:normAutofit fontScale="55000" lnSpcReduction="20000"/>
          </a:bodyPr>
          <a:lstStyle/>
          <a:p>
            <a:pPr marL="0" indent="0">
              <a:buNone/>
            </a:pPr>
            <a:r>
              <a:rPr lang="en-NZ" dirty="0"/>
              <a:t>Marian </a:t>
            </a:r>
            <a:r>
              <a:rPr lang="en-NZ" dirty="0" err="1"/>
              <a:t>Haf</a:t>
            </a:r>
            <a:r>
              <a:rPr lang="en-NZ" dirty="0"/>
              <a:t> – collograph plates</a:t>
            </a:r>
          </a:p>
          <a:p>
            <a:pPr marL="0" indent="0">
              <a:buNone/>
            </a:pPr>
            <a:r>
              <a:rPr lang="en-NZ" dirty="0">
                <a:hlinkClick r:id="rId3"/>
              </a:rPr>
              <a:t>https://www.instagram.com/p/CNQNlmRsJX5/</a:t>
            </a:r>
            <a:endParaRPr lang="en-NZ" dirty="0"/>
          </a:p>
          <a:p>
            <a:pPr marL="0" indent="0">
              <a:buNone/>
            </a:pPr>
            <a:r>
              <a:rPr lang="en-NZ" dirty="0">
                <a:hlinkClick r:id="rId4"/>
              </a:rPr>
              <a:t>https://www.etsy.com/nz/shop/MarianHaf</a:t>
            </a:r>
            <a:endParaRPr lang="en-NZ" dirty="0"/>
          </a:p>
          <a:p>
            <a:pPr marL="0" indent="0">
              <a:buNone/>
            </a:pPr>
            <a:r>
              <a:rPr lang="en-NZ" dirty="0">
                <a:hlinkClick r:id="rId5"/>
              </a:rPr>
              <a:t>https://handprinted.co.uk/blogs/blog/meet-the-maker-marian-haf</a:t>
            </a:r>
            <a:endParaRPr lang="en-NZ" dirty="0"/>
          </a:p>
          <a:p>
            <a:pPr marL="0" indent="0">
              <a:buNone/>
            </a:pPr>
            <a:endParaRPr lang="en-NZ" dirty="0"/>
          </a:p>
        </p:txBody>
      </p:sp>
      <p:pic>
        <p:nvPicPr>
          <p:cNvPr id="5" name="Picture 4">
            <a:extLst>
              <a:ext uri="{FF2B5EF4-FFF2-40B4-BE49-F238E27FC236}">
                <a16:creationId xmlns:a16="http://schemas.microsoft.com/office/drawing/2014/main" id="{1F188D5D-CDE9-478C-BEC8-A9FA0ED1BE36}"/>
              </a:ext>
            </a:extLst>
          </p:cNvPr>
          <p:cNvPicPr>
            <a:picLocks noChangeAspect="1"/>
          </p:cNvPicPr>
          <p:nvPr/>
        </p:nvPicPr>
        <p:blipFill rotWithShape="1">
          <a:blip r:embed="rId6"/>
          <a:srcRect l="12809" t="9931" r="40674" b="8464"/>
          <a:stretch/>
        </p:blipFill>
        <p:spPr>
          <a:xfrm>
            <a:off x="246580" y="208425"/>
            <a:ext cx="6368514" cy="6284450"/>
          </a:xfrm>
          <a:prstGeom prst="rect">
            <a:avLst/>
          </a:prstGeom>
        </p:spPr>
      </p:pic>
    </p:spTree>
    <p:extLst>
      <p:ext uri="{BB962C8B-B14F-4D97-AF65-F5344CB8AC3E}">
        <p14:creationId xmlns:p14="http://schemas.microsoft.com/office/powerpoint/2010/main" val="201475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BF06-D211-4063-9E9B-F18CD766A336}"/>
              </a:ext>
            </a:extLst>
          </p:cNvPr>
          <p:cNvSpPr>
            <a:spLocks noGrp="1"/>
          </p:cNvSpPr>
          <p:nvPr>
            <p:ph type="title"/>
          </p:nvPr>
        </p:nvSpPr>
        <p:spPr>
          <a:xfrm>
            <a:off x="75475" y="6052375"/>
            <a:ext cx="3969583" cy="662781"/>
          </a:xfrm>
        </p:spPr>
        <p:txBody>
          <a:bodyPr>
            <a:normAutofit fontScale="90000"/>
          </a:bodyPr>
          <a:lstStyle/>
          <a:p>
            <a:r>
              <a:rPr lang="en-NZ" dirty="0"/>
              <a:t>Esther Hansen</a:t>
            </a:r>
          </a:p>
        </p:txBody>
      </p:sp>
      <p:pic>
        <p:nvPicPr>
          <p:cNvPr id="5" name="Content Placeholder 4" descr="A close up of an animal&#10;&#10;Description automatically generated">
            <a:extLst>
              <a:ext uri="{FF2B5EF4-FFF2-40B4-BE49-F238E27FC236}">
                <a16:creationId xmlns:a16="http://schemas.microsoft.com/office/drawing/2014/main" id="{3C5248C8-CEBF-4BA3-8B89-221C7891AE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23958" y="1323956"/>
            <a:ext cx="6052376" cy="3404461"/>
          </a:xfrm>
        </p:spPr>
      </p:pic>
      <p:pic>
        <p:nvPicPr>
          <p:cNvPr id="7" name="Picture 6" descr="A picture containing table&#10;&#10;Description automatically generated">
            <a:extLst>
              <a:ext uri="{FF2B5EF4-FFF2-40B4-BE49-F238E27FC236}">
                <a16:creationId xmlns:a16="http://schemas.microsoft.com/office/drawing/2014/main" id="{25FE3EB1-4327-404D-8611-82C963D51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58712" y="1500188"/>
            <a:ext cx="6858000" cy="3857625"/>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E9784C51-21F2-4D3C-8664-7639E05FD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1500188"/>
            <a:ext cx="6858000" cy="3857625"/>
          </a:xfrm>
          <a:prstGeom prst="rect">
            <a:avLst/>
          </a:prstGeom>
        </p:spPr>
      </p:pic>
    </p:spTree>
    <p:extLst>
      <p:ext uri="{BB962C8B-B14F-4D97-AF65-F5344CB8AC3E}">
        <p14:creationId xmlns:p14="http://schemas.microsoft.com/office/powerpoint/2010/main" val="3534594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F114-DF19-478D-8F80-B19512D7598A}"/>
              </a:ext>
            </a:extLst>
          </p:cNvPr>
          <p:cNvSpPr>
            <a:spLocks noGrp="1"/>
          </p:cNvSpPr>
          <p:nvPr>
            <p:ph type="title"/>
          </p:nvPr>
        </p:nvSpPr>
        <p:spPr/>
        <p:txBody>
          <a:bodyPr/>
          <a:lstStyle/>
          <a:p>
            <a:r>
              <a:rPr lang="en-NZ" dirty="0"/>
              <a:t>Angela </a:t>
            </a:r>
            <a:r>
              <a:rPr lang="en-NZ" dirty="0" err="1"/>
              <a:t>Smets</a:t>
            </a:r>
            <a:endParaRPr lang="en-NZ" dirty="0"/>
          </a:p>
        </p:txBody>
      </p:sp>
      <p:pic>
        <p:nvPicPr>
          <p:cNvPr id="5" name="Content Placeholder 4" descr="A close up of a piece of paper&#10;&#10;Description automatically generated">
            <a:extLst>
              <a:ext uri="{FF2B5EF4-FFF2-40B4-BE49-F238E27FC236}">
                <a16:creationId xmlns:a16="http://schemas.microsoft.com/office/drawing/2014/main" id="{0F971BD7-6E1E-44CB-BC15-06E1273A91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9274" y="3554632"/>
            <a:ext cx="3193391" cy="3193391"/>
          </a:xfrm>
        </p:spPr>
      </p:pic>
      <p:pic>
        <p:nvPicPr>
          <p:cNvPr id="7" name="Picture 6" descr="A picture containing mug&#10;&#10;Description automatically generated">
            <a:extLst>
              <a:ext uri="{FF2B5EF4-FFF2-40B4-BE49-F238E27FC236}">
                <a16:creationId xmlns:a16="http://schemas.microsoft.com/office/drawing/2014/main" id="{37092954-4388-4146-99C4-58460357A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42" y="2054986"/>
            <a:ext cx="4693037" cy="4693037"/>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382F8EF6-02C0-44F5-8C5C-DECF70AFE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274" y="-154994"/>
            <a:ext cx="3691363" cy="3691363"/>
          </a:xfrm>
          <a:prstGeom prst="rect">
            <a:avLst/>
          </a:prstGeom>
        </p:spPr>
      </p:pic>
      <p:pic>
        <p:nvPicPr>
          <p:cNvPr id="11" name="Picture 10" descr="A close up of a piece of paper&#10;&#10;Description automatically generated">
            <a:extLst>
              <a:ext uri="{FF2B5EF4-FFF2-40B4-BE49-F238E27FC236}">
                <a16:creationId xmlns:a16="http://schemas.microsoft.com/office/drawing/2014/main" id="{70BEEBAB-C47B-4BD0-B869-31625DC98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637" y="1224365"/>
            <a:ext cx="3691363" cy="3691363"/>
          </a:xfrm>
          <a:prstGeom prst="rect">
            <a:avLst/>
          </a:prstGeom>
        </p:spPr>
      </p:pic>
      <p:sp>
        <p:nvSpPr>
          <p:cNvPr id="3" name="TextBox 2">
            <a:extLst>
              <a:ext uri="{FF2B5EF4-FFF2-40B4-BE49-F238E27FC236}">
                <a16:creationId xmlns:a16="http://schemas.microsoft.com/office/drawing/2014/main" id="{39511075-2E47-4394-B6B0-F777348A06E2}"/>
              </a:ext>
            </a:extLst>
          </p:cNvPr>
          <p:cNvSpPr txBox="1"/>
          <p:nvPr/>
        </p:nvSpPr>
        <p:spPr>
          <a:xfrm>
            <a:off x="8137133" y="5024063"/>
            <a:ext cx="3895825" cy="923330"/>
          </a:xfrm>
          <a:prstGeom prst="rect">
            <a:avLst/>
          </a:prstGeom>
          <a:noFill/>
        </p:spPr>
        <p:txBody>
          <a:bodyPr wrap="square" rtlCol="0">
            <a:spAutoFit/>
          </a:bodyPr>
          <a:lstStyle/>
          <a:p>
            <a:r>
              <a:rPr lang="en-NZ" dirty="0">
                <a:hlinkClick r:id="rId6"/>
              </a:rPr>
              <a:t>https://www.picuki.com/profile/angela_smets</a:t>
            </a:r>
            <a:endParaRPr lang="en-NZ" dirty="0"/>
          </a:p>
          <a:p>
            <a:endParaRPr lang="en-NZ" dirty="0"/>
          </a:p>
        </p:txBody>
      </p:sp>
    </p:spTree>
    <p:extLst>
      <p:ext uri="{BB962C8B-B14F-4D97-AF65-F5344CB8AC3E}">
        <p14:creationId xmlns:p14="http://schemas.microsoft.com/office/powerpoint/2010/main" val="2055309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1A9B-8104-4550-B68B-5366387DA578}"/>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AFDF1F9-B390-476C-B285-A9525ED67B75}"/>
              </a:ext>
            </a:extLst>
          </p:cNvPr>
          <p:cNvSpPr>
            <a:spLocks noGrp="1"/>
          </p:cNvSpPr>
          <p:nvPr>
            <p:ph idx="1"/>
          </p:nvPr>
        </p:nvSpPr>
        <p:spPr>
          <a:xfrm>
            <a:off x="838200" y="5756587"/>
            <a:ext cx="10515600" cy="420375"/>
          </a:xfrm>
        </p:spPr>
        <p:txBody>
          <a:bodyPr>
            <a:normAutofit fontScale="92500" lnSpcReduction="10000"/>
          </a:bodyPr>
          <a:lstStyle/>
          <a:p>
            <a:pPr marL="0" indent="0">
              <a:buNone/>
            </a:pPr>
            <a:r>
              <a:rPr lang="en-NZ" dirty="0"/>
              <a:t>Kate Stenger</a:t>
            </a:r>
          </a:p>
          <a:p>
            <a:pPr marL="0" indent="0">
              <a:buNone/>
            </a:pPr>
            <a:endParaRPr lang="en-NZ" dirty="0"/>
          </a:p>
        </p:txBody>
      </p:sp>
      <p:pic>
        <p:nvPicPr>
          <p:cNvPr id="4" name="Picture 3">
            <a:extLst>
              <a:ext uri="{FF2B5EF4-FFF2-40B4-BE49-F238E27FC236}">
                <a16:creationId xmlns:a16="http://schemas.microsoft.com/office/drawing/2014/main" id="{D20FAEFB-713E-46C0-8383-C1921F13D8C1}"/>
              </a:ext>
            </a:extLst>
          </p:cNvPr>
          <p:cNvPicPr/>
          <p:nvPr/>
        </p:nvPicPr>
        <p:blipFill rotWithShape="1">
          <a:blip r:embed="rId2">
            <a:extLst>
              <a:ext uri="{28A0092B-C50C-407E-A947-70E740481C1C}">
                <a14:useLocalDpi xmlns:a14="http://schemas.microsoft.com/office/drawing/2010/main" val="0"/>
              </a:ext>
            </a:extLst>
          </a:blip>
          <a:srcRect l="15011" t="9199" r="12662" b="8935"/>
          <a:stretch/>
        </p:blipFill>
        <p:spPr bwMode="auto">
          <a:xfrm>
            <a:off x="0" y="681035"/>
            <a:ext cx="5669675" cy="4759643"/>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DF7DAD9-4CCB-4DCA-B9E5-BD347067A9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69675" y="681035"/>
            <a:ext cx="6728516" cy="4759643"/>
          </a:xfrm>
          <a:prstGeom prst="rect">
            <a:avLst/>
          </a:prstGeom>
          <a:noFill/>
          <a:ln>
            <a:noFill/>
          </a:ln>
        </p:spPr>
      </p:pic>
    </p:spTree>
    <p:extLst>
      <p:ext uri="{BB962C8B-B14F-4D97-AF65-F5344CB8AC3E}">
        <p14:creationId xmlns:p14="http://schemas.microsoft.com/office/powerpoint/2010/main" val="4282972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F92E32F-0432-44C9-A898-1F5232ECA7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95789" y="2918149"/>
            <a:ext cx="4500945" cy="3375709"/>
          </a:xfrm>
        </p:spPr>
      </p:pic>
      <p:sp>
        <p:nvSpPr>
          <p:cNvPr id="4" name="Title 1"/>
          <p:cNvSpPr txBox="1">
            <a:spLocks/>
          </p:cNvSpPr>
          <p:nvPr/>
        </p:nvSpPr>
        <p:spPr>
          <a:xfrm>
            <a:off x="349569" y="6777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Experimental drawings Frottage</a:t>
            </a:r>
          </a:p>
          <a:p>
            <a:r>
              <a:rPr lang="en-NZ" sz="2400" dirty="0"/>
              <a:t>PHS Student </a:t>
            </a:r>
            <a:r>
              <a:rPr lang="en-NZ" sz="2400" dirty="0" err="1"/>
              <a:t>Aleisha</a:t>
            </a:r>
            <a:r>
              <a:rPr lang="en-NZ" sz="2400" dirty="0"/>
              <a:t> Neary 2018</a:t>
            </a:r>
          </a:p>
        </p:txBody>
      </p:sp>
      <p:pic>
        <p:nvPicPr>
          <p:cNvPr id="10" name="Picture 9">
            <a:extLst>
              <a:ext uri="{FF2B5EF4-FFF2-40B4-BE49-F238E27FC236}">
                <a16:creationId xmlns:a16="http://schemas.microsoft.com/office/drawing/2014/main" id="{6ADAA9E2-44C3-4A93-B3EE-05BBD1F16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85607" y="2820382"/>
            <a:ext cx="4614421" cy="3460816"/>
          </a:xfrm>
          <a:prstGeom prst="rect">
            <a:avLst/>
          </a:prstGeom>
        </p:spPr>
      </p:pic>
      <p:pic>
        <p:nvPicPr>
          <p:cNvPr id="12" name="Picture 11">
            <a:extLst>
              <a:ext uri="{FF2B5EF4-FFF2-40B4-BE49-F238E27FC236}">
                <a16:creationId xmlns:a16="http://schemas.microsoft.com/office/drawing/2014/main" id="{5C8AA3CB-4C94-4439-97D9-79BB0390090C}"/>
              </a:ext>
            </a:extLst>
          </p:cNvPr>
          <p:cNvPicPr>
            <a:picLocks noChangeAspect="1"/>
          </p:cNvPicPr>
          <p:nvPr/>
        </p:nvPicPr>
        <p:blipFill rotWithShape="1">
          <a:blip r:embed="rId4">
            <a:extLst>
              <a:ext uri="{28A0092B-C50C-407E-A947-70E740481C1C}">
                <a14:useLocalDpi xmlns:a14="http://schemas.microsoft.com/office/drawing/2010/main" val="0"/>
              </a:ext>
            </a:extLst>
          </a:blip>
          <a:srcRect l="40875" t="13080" r="8673" b="6507"/>
          <a:stretch/>
        </p:blipFill>
        <p:spPr>
          <a:xfrm rot="5400000">
            <a:off x="9528957" y="1102025"/>
            <a:ext cx="2467519" cy="2949678"/>
          </a:xfrm>
          <a:prstGeom prst="rect">
            <a:avLst/>
          </a:prstGeom>
        </p:spPr>
      </p:pic>
      <p:pic>
        <p:nvPicPr>
          <p:cNvPr id="14" name="Picture 13">
            <a:extLst>
              <a:ext uri="{FF2B5EF4-FFF2-40B4-BE49-F238E27FC236}">
                <a16:creationId xmlns:a16="http://schemas.microsoft.com/office/drawing/2014/main" id="{DF610D45-4EAF-46A6-A90F-FD4D96DAA026}"/>
              </a:ext>
            </a:extLst>
          </p:cNvPr>
          <p:cNvPicPr>
            <a:picLocks noChangeAspect="1"/>
          </p:cNvPicPr>
          <p:nvPr/>
        </p:nvPicPr>
        <p:blipFill rotWithShape="1">
          <a:blip r:embed="rId5">
            <a:extLst>
              <a:ext uri="{28A0092B-C50C-407E-A947-70E740481C1C}">
                <a14:useLocalDpi xmlns:a14="http://schemas.microsoft.com/office/drawing/2010/main" val="0"/>
              </a:ext>
            </a:extLst>
          </a:blip>
          <a:srcRect l="23817" t="13608" r="12305" b="3814"/>
          <a:stretch/>
        </p:blipFill>
        <p:spPr>
          <a:xfrm rot="5400000">
            <a:off x="9243148" y="3862014"/>
            <a:ext cx="3042297" cy="2949677"/>
          </a:xfrm>
          <a:prstGeom prst="rect">
            <a:avLst/>
          </a:prstGeom>
        </p:spPr>
      </p:pic>
      <p:pic>
        <p:nvPicPr>
          <p:cNvPr id="8" name="Picture 7">
            <a:extLst>
              <a:ext uri="{FF2B5EF4-FFF2-40B4-BE49-F238E27FC236}">
                <a16:creationId xmlns:a16="http://schemas.microsoft.com/office/drawing/2014/main" id="{17B5EC83-7F1A-46AF-8340-4C94F8535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269117" y="2927576"/>
            <a:ext cx="4500945" cy="3375708"/>
          </a:xfrm>
          <a:prstGeom prst="rect">
            <a:avLst/>
          </a:prstGeom>
        </p:spPr>
      </p:pic>
    </p:spTree>
    <p:extLst>
      <p:ext uri="{BB962C8B-B14F-4D97-AF65-F5344CB8AC3E}">
        <p14:creationId xmlns:p14="http://schemas.microsoft.com/office/powerpoint/2010/main" val="1472520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519936" y="5589241"/>
            <a:ext cx="4690864" cy="536923"/>
          </a:xfrm>
        </p:spPr>
        <p:txBody>
          <a:bodyPr>
            <a:normAutofit/>
          </a:bodyPr>
          <a:lstStyle/>
          <a:p>
            <a:r>
              <a:rPr lang="en-NZ" dirty="0"/>
              <a:t>Rebecca Thompson</a:t>
            </a:r>
          </a:p>
        </p:txBody>
      </p:sp>
      <p:pic>
        <p:nvPicPr>
          <p:cNvPr id="1026" name="Picture 2" descr="http://www.seedgallery.co.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260649"/>
            <a:ext cx="3384947" cy="62354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eedgallery.co.nz/content/2a88687a-6431-470d-9319-13470ff6aa9b.cm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945" y="1196752"/>
            <a:ext cx="458152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79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D659-F94F-4619-BB56-5915F09A2FB5}"/>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34C7E6AD-C725-4C10-A5D1-41ABBC5D09E4}"/>
              </a:ext>
            </a:extLst>
          </p:cNvPr>
          <p:cNvSpPr>
            <a:spLocks noGrp="1"/>
          </p:cNvSpPr>
          <p:nvPr>
            <p:ph idx="1"/>
          </p:nvPr>
        </p:nvSpPr>
        <p:spPr>
          <a:xfrm>
            <a:off x="9256730" y="3606229"/>
            <a:ext cx="2097069" cy="2570734"/>
          </a:xfrm>
        </p:spPr>
        <p:txBody>
          <a:bodyPr/>
          <a:lstStyle/>
          <a:p>
            <a:pPr marL="0" indent="0">
              <a:buNone/>
            </a:pPr>
            <a:r>
              <a:rPr lang="en-NZ" dirty="0"/>
              <a:t>Esther Hansen,</a:t>
            </a:r>
          </a:p>
          <a:p>
            <a:pPr marL="0" indent="0">
              <a:buNone/>
            </a:pPr>
            <a:r>
              <a:rPr lang="en-NZ" dirty="0">
                <a:hlinkClick r:id="rId2"/>
              </a:rPr>
              <a:t>https://www.pinterest.nz/triffidgirl72/esthers-art/</a:t>
            </a:r>
            <a:endParaRPr lang="en-NZ" dirty="0"/>
          </a:p>
          <a:p>
            <a:pPr marL="0" indent="0">
              <a:buNone/>
            </a:pPr>
            <a:endParaRPr lang="en-NZ" dirty="0"/>
          </a:p>
        </p:txBody>
      </p:sp>
      <p:pic>
        <p:nvPicPr>
          <p:cNvPr id="2050" name="Picture 2">
            <a:extLst>
              <a:ext uri="{FF2B5EF4-FFF2-40B4-BE49-F238E27FC236}">
                <a16:creationId xmlns:a16="http://schemas.microsoft.com/office/drawing/2014/main" id="{FE012090-612F-4686-8DAF-44A210FE7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263" y="0"/>
            <a:ext cx="4437294" cy="6411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22E0BDB-2E71-44DD-8558-FC3F95D3D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83" y="0"/>
            <a:ext cx="4426906" cy="641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374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3E93-518E-40A6-8665-537592834BB3}"/>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B5EA7D82-5800-4796-90E2-C09D0C4BCAC6}"/>
              </a:ext>
            </a:extLst>
          </p:cNvPr>
          <p:cNvSpPr>
            <a:spLocks noGrp="1"/>
          </p:cNvSpPr>
          <p:nvPr>
            <p:ph idx="1"/>
          </p:nvPr>
        </p:nvSpPr>
        <p:spPr>
          <a:xfrm>
            <a:off x="11235665" y="809071"/>
            <a:ext cx="522020" cy="5683804"/>
          </a:xfrm>
        </p:spPr>
        <p:txBody>
          <a:bodyPr vert="vert270">
            <a:normAutofit fontScale="70000" lnSpcReduction="20000"/>
          </a:bodyPr>
          <a:lstStyle/>
          <a:p>
            <a:pPr marL="0" indent="0">
              <a:buNone/>
            </a:pPr>
            <a:r>
              <a:rPr lang="en-NZ" dirty="0"/>
              <a:t>https://www.pinterest.nz/triffidgirl72/esthers-art/</a:t>
            </a:r>
          </a:p>
        </p:txBody>
      </p:sp>
      <p:pic>
        <p:nvPicPr>
          <p:cNvPr id="3074" name="Picture 2">
            <a:extLst>
              <a:ext uri="{FF2B5EF4-FFF2-40B4-BE49-F238E27FC236}">
                <a16:creationId xmlns:a16="http://schemas.microsoft.com/office/drawing/2014/main" id="{AFA68E21-83CF-4E1E-8492-DEBB4A6BE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25" y="0"/>
            <a:ext cx="5227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C23DBB2-8218-4F1F-BF1D-092F12406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972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193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59167-FCBB-4D3A-89B0-EE64CC82D1B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0E85647B-1C86-4C21-ACE5-D5389ECF8D41}"/>
              </a:ext>
            </a:extLst>
          </p:cNvPr>
          <p:cNvSpPr>
            <a:spLocks noGrp="1"/>
          </p:cNvSpPr>
          <p:nvPr>
            <p:ph idx="1"/>
          </p:nvPr>
        </p:nvSpPr>
        <p:spPr>
          <a:xfrm>
            <a:off x="11353799" y="544530"/>
            <a:ext cx="667821" cy="6176963"/>
          </a:xfrm>
        </p:spPr>
        <p:txBody>
          <a:bodyPr vert="vert270">
            <a:normAutofit fontScale="77500" lnSpcReduction="20000"/>
          </a:bodyPr>
          <a:lstStyle/>
          <a:p>
            <a:pPr marL="0" indent="0">
              <a:buNone/>
            </a:pPr>
            <a:r>
              <a:rPr lang="en-NZ" dirty="0"/>
              <a:t>https://www.pinterest.nz/triffidgirl72/esthers-art/</a:t>
            </a:r>
          </a:p>
        </p:txBody>
      </p:sp>
      <p:pic>
        <p:nvPicPr>
          <p:cNvPr id="4098" name="Picture 2">
            <a:extLst>
              <a:ext uri="{FF2B5EF4-FFF2-40B4-BE49-F238E27FC236}">
                <a16:creationId xmlns:a16="http://schemas.microsoft.com/office/drawing/2014/main" id="{0EA8A54B-1BD5-4331-B14A-06EE50A59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3" y="0"/>
            <a:ext cx="4757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1BDCCBA-B9B2-4A5B-BFEA-18C8615F3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785" y="0"/>
            <a:ext cx="4786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56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A6524-F8BB-43FA-840A-11292D2E689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375FBDA-B42B-4905-B010-CAA42FD71BBB}"/>
              </a:ext>
            </a:extLst>
          </p:cNvPr>
          <p:cNvSpPr>
            <a:spLocks noGrp="1"/>
          </p:cNvSpPr>
          <p:nvPr>
            <p:ph idx="1"/>
          </p:nvPr>
        </p:nvSpPr>
        <p:spPr>
          <a:xfrm>
            <a:off x="649817" y="6324202"/>
            <a:ext cx="11456458" cy="337345"/>
          </a:xfrm>
        </p:spPr>
        <p:txBody>
          <a:bodyPr>
            <a:normAutofit fontScale="70000" lnSpcReduction="20000"/>
          </a:bodyPr>
          <a:lstStyle/>
          <a:p>
            <a:pPr marL="0" indent="0">
              <a:buNone/>
            </a:pPr>
            <a:r>
              <a:rPr lang="en-NZ" dirty="0"/>
              <a:t>E A Hansen, </a:t>
            </a:r>
            <a:r>
              <a:rPr lang="en-NZ" dirty="0" err="1"/>
              <a:t>Cygnini's</a:t>
            </a:r>
            <a:r>
              <a:rPr lang="en-NZ" dirty="0"/>
              <a:t> Song, 2018, mono print on 3D paper swan, low poly origami pattern. lace, doily.</a:t>
            </a:r>
          </a:p>
        </p:txBody>
      </p:sp>
      <p:pic>
        <p:nvPicPr>
          <p:cNvPr id="15362" name="Picture 2">
            <a:extLst>
              <a:ext uri="{FF2B5EF4-FFF2-40B4-BE49-F238E27FC236}">
                <a16:creationId xmlns:a16="http://schemas.microsoft.com/office/drawing/2014/main" id="{9017F3FE-020E-4ED3-8AF7-EC581144D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04776"/>
            <a:ext cx="5372100" cy="302180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D0E63B46-210D-4771-890E-18224CA5E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280569"/>
            <a:ext cx="53721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C4BD55B-FAA0-4457-84D0-F1A880DDF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479" y="123827"/>
            <a:ext cx="4968801" cy="302180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0BD68ADE-FBEA-4189-8C35-45515D07A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479" y="3260262"/>
            <a:ext cx="4667250" cy="302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19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0A15-A452-4127-B284-584CB818894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FD0ECAA-1DDC-445B-8DC4-D9B38AC47F98}"/>
              </a:ext>
            </a:extLst>
          </p:cNvPr>
          <p:cNvSpPr>
            <a:spLocks noGrp="1"/>
          </p:cNvSpPr>
          <p:nvPr>
            <p:ph idx="1"/>
          </p:nvPr>
        </p:nvSpPr>
        <p:spPr/>
        <p:txBody>
          <a:bodyPr/>
          <a:lstStyle/>
          <a:p>
            <a:endParaRPr lang="en-NZ" dirty="0"/>
          </a:p>
        </p:txBody>
      </p:sp>
      <p:pic>
        <p:nvPicPr>
          <p:cNvPr id="34818" name="Picture 2" descr="May be an image of 1 person and smiling">
            <a:extLst>
              <a:ext uri="{FF2B5EF4-FFF2-40B4-BE49-F238E27FC236}">
                <a16:creationId xmlns:a16="http://schemas.microsoft.com/office/drawing/2014/main" id="{1B5D0D66-B750-4409-8A07-F0D94975A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238" y="0"/>
            <a:ext cx="3856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No photo description available.">
            <a:extLst>
              <a:ext uri="{FF2B5EF4-FFF2-40B4-BE49-F238E27FC236}">
                <a16:creationId xmlns:a16="http://schemas.microsoft.com/office/drawing/2014/main" id="{42BD1B61-AE78-4EC1-A1FA-7BF168F6E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0"/>
            <a:ext cx="3856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No photo description available.">
            <a:extLst>
              <a:ext uri="{FF2B5EF4-FFF2-40B4-BE49-F238E27FC236}">
                <a16:creationId xmlns:a16="http://schemas.microsoft.com/office/drawing/2014/main" id="{ADE05BDD-ABB6-4EE4-98E6-F4F65AE1E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152400"/>
            <a:ext cx="3756025" cy="1968435"/>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10" descr="No photo description available.">
            <a:extLst>
              <a:ext uri="{FF2B5EF4-FFF2-40B4-BE49-F238E27FC236}">
                <a16:creationId xmlns:a16="http://schemas.microsoft.com/office/drawing/2014/main" id="{A5B9F199-BA88-48D9-A55D-F482D5424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03" y="2188145"/>
            <a:ext cx="3762672" cy="1968435"/>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No photo description available.">
            <a:extLst>
              <a:ext uri="{FF2B5EF4-FFF2-40B4-BE49-F238E27FC236}">
                <a16:creationId xmlns:a16="http://schemas.microsoft.com/office/drawing/2014/main" id="{B11EB10C-3086-498E-88A1-19FAF4045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03" y="4319890"/>
            <a:ext cx="3756025" cy="196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044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AD8B-B3A2-4EAF-A514-4E272E51DFA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78F95432-163F-46DB-9438-D5A60383CDAF}"/>
              </a:ext>
            </a:extLst>
          </p:cNvPr>
          <p:cNvSpPr>
            <a:spLocks noGrp="1"/>
          </p:cNvSpPr>
          <p:nvPr>
            <p:ph idx="1"/>
          </p:nvPr>
        </p:nvSpPr>
        <p:spPr>
          <a:xfrm>
            <a:off x="279400" y="5953759"/>
            <a:ext cx="11404600" cy="804227"/>
          </a:xfrm>
        </p:spPr>
        <p:txBody>
          <a:bodyPr>
            <a:normAutofit fontScale="70000" lnSpcReduction="20000"/>
          </a:bodyPr>
          <a:lstStyle/>
          <a:p>
            <a:pPr marL="0" indent="0">
              <a:buNone/>
            </a:pPr>
            <a:r>
              <a:rPr lang="en-NZ" dirty="0"/>
              <a:t>Detail from The Bee Box book project, Esther Hansen, 2019, monoprint, collograph, pronto plate. Printed with the assistance of </a:t>
            </a:r>
            <a:r>
              <a:rPr lang="en-NZ" b="1" dirty="0">
                <a:hlinkClick r:id="rId2"/>
              </a:rPr>
              <a:t>#FranklinPrintGroup</a:t>
            </a:r>
            <a:r>
              <a:rPr lang="en-NZ" dirty="0"/>
              <a:t>, Meg Wilson, Vicky </a:t>
            </a:r>
            <a:r>
              <a:rPr lang="en-NZ" dirty="0" err="1"/>
              <a:t>Moore-Allen</a:t>
            </a:r>
            <a:r>
              <a:rPr lang="en-NZ" dirty="0"/>
              <a:t> and Rebecca Bent. </a:t>
            </a:r>
            <a:r>
              <a:rPr lang="en-NZ" b="1" dirty="0">
                <a:hlinkClick r:id="rId3"/>
              </a:rPr>
              <a:t>#printmaking</a:t>
            </a:r>
            <a:r>
              <a:rPr lang="en-NZ" dirty="0"/>
              <a:t> </a:t>
            </a:r>
            <a:r>
              <a:rPr lang="en-NZ" b="1" dirty="0">
                <a:hlinkClick r:id="rId4"/>
              </a:rPr>
              <a:t>#printmakers</a:t>
            </a:r>
            <a:r>
              <a:rPr lang="en-NZ" dirty="0"/>
              <a:t> </a:t>
            </a:r>
            <a:r>
              <a:rPr lang="en-NZ" b="1" dirty="0">
                <a:hlinkClick r:id="rId5"/>
              </a:rPr>
              <a:t>#PCANZ</a:t>
            </a:r>
            <a:endParaRPr lang="en-NZ" dirty="0"/>
          </a:p>
        </p:txBody>
      </p:sp>
      <p:pic>
        <p:nvPicPr>
          <p:cNvPr id="35842" name="Picture 2" descr="No photo description available.">
            <a:extLst>
              <a:ext uri="{FF2B5EF4-FFF2-40B4-BE49-F238E27FC236}">
                <a16:creationId xmlns:a16="http://schemas.microsoft.com/office/drawing/2014/main" id="{BE5366E9-454C-458D-9A1C-74AC44F251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00013"/>
            <a:ext cx="1028700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113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AFB8-A93D-4B68-820A-91DD8183EA12}"/>
              </a:ext>
            </a:extLst>
          </p:cNvPr>
          <p:cNvSpPr>
            <a:spLocks noGrp="1"/>
          </p:cNvSpPr>
          <p:nvPr>
            <p:ph type="title"/>
          </p:nvPr>
        </p:nvSpPr>
        <p:spPr>
          <a:xfrm>
            <a:off x="200026" y="209551"/>
            <a:ext cx="10515600" cy="854075"/>
          </a:xfrm>
        </p:spPr>
        <p:txBody>
          <a:bodyPr>
            <a:normAutofit/>
          </a:bodyPr>
          <a:lstStyle/>
          <a:p>
            <a:r>
              <a:rPr lang="en-NZ" sz="3600" dirty="0"/>
              <a:t>Esther Hansen (Pukekohe), </a:t>
            </a:r>
            <a:r>
              <a:rPr lang="en-NZ" sz="3600" i="1" dirty="0"/>
              <a:t>Bee Box Book</a:t>
            </a:r>
            <a:r>
              <a:rPr lang="en-NZ" sz="3600" dirty="0"/>
              <a:t>, 2019 </a:t>
            </a:r>
            <a:endParaRPr lang="en-NZ" dirty="0"/>
          </a:p>
        </p:txBody>
      </p:sp>
      <p:sp>
        <p:nvSpPr>
          <p:cNvPr id="3" name="Content Placeholder 2">
            <a:extLst>
              <a:ext uri="{FF2B5EF4-FFF2-40B4-BE49-F238E27FC236}">
                <a16:creationId xmlns:a16="http://schemas.microsoft.com/office/drawing/2014/main" id="{4DDAE916-DC47-4F3B-8959-2230B4F5543F}"/>
              </a:ext>
            </a:extLst>
          </p:cNvPr>
          <p:cNvSpPr>
            <a:spLocks noGrp="1"/>
          </p:cNvSpPr>
          <p:nvPr>
            <p:ph idx="1"/>
          </p:nvPr>
        </p:nvSpPr>
        <p:spPr>
          <a:xfrm>
            <a:off x="200026" y="1152524"/>
            <a:ext cx="6972299" cy="5495925"/>
          </a:xfrm>
        </p:spPr>
        <p:txBody>
          <a:bodyPr>
            <a:normAutofit fontScale="55000" lnSpcReduction="20000"/>
          </a:bodyPr>
          <a:lstStyle/>
          <a:p>
            <a:pPr marL="0" indent="0">
              <a:buNone/>
            </a:pPr>
            <a:r>
              <a:rPr lang="en-NZ" b="1" dirty="0"/>
              <a:t>Media/Materials used:</a:t>
            </a:r>
            <a:r>
              <a:rPr lang="en-NZ" dirty="0"/>
              <a:t> Oil based monoprint, collograph, laser cut woodcut, pronto plate prints on </a:t>
            </a:r>
            <a:r>
              <a:rPr lang="en-NZ" dirty="0" err="1"/>
              <a:t>Fabriano</a:t>
            </a:r>
            <a:r>
              <a:rPr lang="en-NZ" dirty="0"/>
              <a:t> paper, bee hive frames, bee hive box, wood and aluminium supports. </a:t>
            </a:r>
          </a:p>
          <a:p>
            <a:pPr marL="0" indent="0">
              <a:buNone/>
            </a:pPr>
            <a:r>
              <a:rPr lang="en-NZ" b="1" dirty="0"/>
              <a:t>Dimensions:</a:t>
            </a:r>
            <a:r>
              <a:rPr lang="en-NZ" dirty="0"/>
              <a:t> 58 cm x 2.3 metres x 46 cm </a:t>
            </a:r>
          </a:p>
          <a:p>
            <a:pPr marL="0" indent="0">
              <a:buNone/>
            </a:pPr>
            <a:r>
              <a:rPr lang="en-NZ" b="1" dirty="0"/>
              <a:t>Description:</a:t>
            </a:r>
            <a:r>
              <a:rPr lang="en-NZ" dirty="0"/>
              <a:t> 9 used Langstroth beehive frames suspended above a hive box supported by wood and extendable aluminium supports. Prints on </a:t>
            </a:r>
            <a:r>
              <a:rPr lang="en-NZ" dirty="0" err="1"/>
              <a:t>Fabriano</a:t>
            </a:r>
            <a:r>
              <a:rPr lang="en-NZ" dirty="0"/>
              <a:t> paper on the front and back side of each hive frame. </a:t>
            </a:r>
          </a:p>
          <a:p>
            <a:pPr marL="0" indent="0">
              <a:buNone/>
            </a:pPr>
            <a:r>
              <a:rPr lang="en-NZ" b="1" dirty="0"/>
              <a:t>Artist's Statement:</a:t>
            </a:r>
            <a:r>
              <a:rPr lang="en-NZ" dirty="0"/>
              <a:t> “The roof, the roof, the roof is on fire” – The Bloodhound Gang</a:t>
            </a:r>
            <a:br>
              <a:rPr lang="en-NZ" dirty="0"/>
            </a:br>
            <a:r>
              <a:rPr lang="en-NZ" dirty="0"/>
              <a:t>“… I want you to act. I want you to act as you would in a crisis. I want you to act as if our house is on fire.” Greta </a:t>
            </a:r>
            <a:r>
              <a:rPr lang="en-NZ" dirty="0" err="1"/>
              <a:t>Thunburg</a:t>
            </a:r>
            <a:br>
              <a:rPr lang="en-NZ" dirty="0"/>
            </a:br>
            <a:r>
              <a:rPr lang="en-NZ" dirty="0"/>
              <a:t>The Bee Box Book Project converts a Langstroth hive box into a “book”. Each side expressing an aspect of beekeeping and the artist’s own personal bee mythology. On one side, the factual story of Steve </a:t>
            </a:r>
            <a:r>
              <a:rPr lang="en-NZ" dirty="0" err="1"/>
              <a:t>Nimmer</a:t>
            </a:r>
            <a:r>
              <a:rPr lang="en-NZ" dirty="0"/>
              <a:t>, a California beekeeper who tried to rescue, but lost, most of his hives in the 2017 Thomas Wildfires. Global warming is increasing the risk of fires that destroy everything in their path, including whole ecosystems, homes and businesses. They also show the power of man working with nature to rebuild and restore. We are on the brink of ecological disaster. Bees are dying from the impact of human practices. </a:t>
            </a:r>
            <a:br>
              <a:rPr lang="en-NZ" dirty="0"/>
            </a:br>
            <a:r>
              <a:rPr lang="en-NZ" dirty="0"/>
              <a:t>The other pages are more fantastical, from ladies riding bees side-saddle to bees dancing jive. What if a Queen bee really did rule the world? </a:t>
            </a:r>
            <a:br>
              <a:rPr lang="en-NZ" dirty="0"/>
            </a:br>
            <a:r>
              <a:rPr lang="en-NZ" dirty="0"/>
              <a:t>Monoprint, laser-cut woodcuts and pronto lithography have been layered to create images that celebrate a pivotal moment in our species. </a:t>
            </a:r>
            <a:br>
              <a:rPr lang="en-NZ" dirty="0"/>
            </a:br>
            <a:r>
              <a:rPr lang="en-NZ" dirty="0"/>
              <a:t>Our house is on fire, will we just let it burn? </a:t>
            </a:r>
          </a:p>
          <a:p>
            <a:pPr marL="0" indent="0">
              <a:buNone/>
            </a:pPr>
            <a:r>
              <a:rPr lang="en-NZ" b="1" dirty="0"/>
              <a:t>List of collaborators:</a:t>
            </a:r>
            <a:r>
              <a:rPr lang="en-NZ" dirty="0"/>
              <a:t> Esther Hansen concept, design and printing; Rebecca Bent paper cuts, gluing and framing; Meg Wilson expert inking of pronto plates.</a:t>
            </a:r>
          </a:p>
          <a:p>
            <a:pPr marL="0" indent="0">
              <a:buNone/>
            </a:pPr>
            <a:r>
              <a:rPr lang="en-NZ" dirty="0"/>
              <a:t>Gained Merit award $150</a:t>
            </a:r>
          </a:p>
          <a:p>
            <a:endParaRPr lang="en-NZ" dirty="0"/>
          </a:p>
        </p:txBody>
      </p:sp>
      <p:pic>
        <p:nvPicPr>
          <p:cNvPr id="41986" name="Picture 2">
            <a:extLst>
              <a:ext uri="{FF2B5EF4-FFF2-40B4-BE49-F238E27FC236}">
                <a16:creationId xmlns:a16="http://schemas.microsoft.com/office/drawing/2014/main" id="{87F1D1FA-2B01-4D06-9A35-AA4A71295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325" y="1028701"/>
            <a:ext cx="2328645" cy="4676775"/>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a:extLst>
              <a:ext uri="{FF2B5EF4-FFF2-40B4-BE49-F238E27FC236}">
                <a16:creationId xmlns:a16="http://schemas.microsoft.com/office/drawing/2014/main" id="{D3CAE2C5-E8A6-40FF-B7BA-2A60E067A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825" y="1028700"/>
            <a:ext cx="2433800" cy="3654507"/>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a:extLst>
              <a:ext uri="{FF2B5EF4-FFF2-40B4-BE49-F238E27FC236}">
                <a16:creationId xmlns:a16="http://schemas.microsoft.com/office/drawing/2014/main" id="{50EA1B7C-DCCA-4135-9070-B66AD82D1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8825" y="4760496"/>
            <a:ext cx="2433800" cy="188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579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0AF4-6A23-4E92-B987-1CC920AAFF20}"/>
              </a:ext>
            </a:extLst>
          </p:cNvPr>
          <p:cNvSpPr>
            <a:spLocks noGrp="1"/>
          </p:cNvSpPr>
          <p:nvPr>
            <p:ph type="title"/>
          </p:nvPr>
        </p:nvSpPr>
        <p:spPr>
          <a:xfrm>
            <a:off x="419100" y="98425"/>
            <a:ext cx="11849100" cy="1325563"/>
          </a:xfrm>
        </p:spPr>
        <p:txBody>
          <a:bodyPr>
            <a:normAutofit/>
          </a:bodyPr>
          <a:lstStyle/>
          <a:p>
            <a:r>
              <a:rPr lang="fi-FI" dirty="0"/>
              <a:t>Jodi-Ann Tautari (Hamilton), </a:t>
            </a:r>
            <a:r>
              <a:rPr lang="fi-FI" i="1" dirty="0"/>
              <a:t>Mohinui A424, </a:t>
            </a:r>
            <a:r>
              <a:rPr lang="fi-FI" dirty="0"/>
              <a:t>2019</a:t>
            </a:r>
            <a:endParaRPr lang="en-NZ" dirty="0"/>
          </a:p>
        </p:txBody>
      </p:sp>
      <p:sp>
        <p:nvSpPr>
          <p:cNvPr id="3" name="Content Placeholder 2">
            <a:extLst>
              <a:ext uri="{FF2B5EF4-FFF2-40B4-BE49-F238E27FC236}">
                <a16:creationId xmlns:a16="http://schemas.microsoft.com/office/drawing/2014/main" id="{F6F05DEA-482B-4EE6-B0BC-459AB7BF7BA1}"/>
              </a:ext>
            </a:extLst>
          </p:cNvPr>
          <p:cNvSpPr>
            <a:spLocks noGrp="1"/>
          </p:cNvSpPr>
          <p:nvPr>
            <p:ph idx="1"/>
          </p:nvPr>
        </p:nvSpPr>
        <p:spPr>
          <a:xfrm>
            <a:off x="0" y="1352550"/>
            <a:ext cx="6172201" cy="5314950"/>
          </a:xfrm>
        </p:spPr>
        <p:txBody>
          <a:bodyPr>
            <a:normAutofit fontScale="55000" lnSpcReduction="20000"/>
          </a:bodyPr>
          <a:lstStyle/>
          <a:p>
            <a:r>
              <a:rPr lang="en-NZ" b="1" dirty="0"/>
              <a:t>Media/Materials used:</a:t>
            </a:r>
            <a:r>
              <a:rPr lang="en-NZ" dirty="0"/>
              <a:t> Moulin de </a:t>
            </a:r>
            <a:r>
              <a:rPr lang="en-NZ" dirty="0" err="1"/>
              <a:t>gu</a:t>
            </a:r>
            <a:r>
              <a:rPr lang="en-NZ" dirty="0"/>
              <a:t> 230gsm, stone lithography, mono print, collagraph (sand), </a:t>
            </a:r>
            <a:r>
              <a:rPr lang="en-NZ" dirty="0" err="1"/>
              <a:t>plexiplate</a:t>
            </a:r>
            <a:r>
              <a:rPr lang="en-NZ" dirty="0"/>
              <a:t>, leather </a:t>
            </a:r>
          </a:p>
          <a:p>
            <a:r>
              <a:rPr lang="en-NZ" b="1" dirty="0"/>
              <a:t>Dimensions:</a:t>
            </a:r>
            <a:r>
              <a:rPr lang="en-NZ" dirty="0"/>
              <a:t> Closed 760mm x 300mm x 5mm. Open 1500mm x 300mm x 5 mm </a:t>
            </a:r>
          </a:p>
          <a:p>
            <a:r>
              <a:rPr lang="en-NZ" b="1" dirty="0"/>
              <a:t>Description:</a:t>
            </a:r>
            <a:r>
              <a:rPr lang="en-NZ" dirty="0"/>
              <a:t> For Maori, their historic traditions and connections were passed on through whakairo(carving in wood) and ornamentation on material culture. The connection to Tane(God of the Forrest) and his offspring (paper) are used to explore the difference between </a:t>
            </a:r>
            <a:r>
              <a:rPr lang="en-NZ" dirty="0" err="1"/>
              <a:t>maori</a:t>
            </a:r>
            <a:r>
              <a:rPr lang="en-NZ" dirty="0"/>
              <a:t> and pakeha understanding. Maori place a great amount of importance on spoken word (korero) where as for pakeha unless it is written down as in on a contract is not considered as equally valid. Oral histories as opposed to written histories. So oral for </a:t>
            </a:r>
            <a:r>
              <a:rPr lang="en-NZ" dirty="0" err="1"/>
              <a:t>maori</a:t>
            </a:r>
            <a:r>
              <a:rPr lang="en-NZ" dirty="0"/>
              <a:t> is greater than written. </a:t>
            </a:r>
          </a:p>
          <a:p>
            <a:r>
              <a:rPr lang="en-NZ" b="1" dirty="0"/>
              <a:t>Artist's Statement:</a:t>
            </a:r>
            <a:r>
              <a:rPr lang="en-NZ" dirty="0"/>
              <a:t> This book is titled Mohinui 4A2A and is the name of a Maori land block in </a:t>
            </a:r>
            <a:r>
              <a:rPr lang="en-NZ" dirty="0" err="1"/>
              <a:t>Waiomio</a:t>
            </a:r>
            <a:r>
              <a:rPr lang="en-NZ" dirty="0"/>
              <a:t>, Northland. The original land deed was given to my mother in-law by a kuia who was born there. The deed which includes the crown stamp, map lines and faded imagery inspired a series of lithographic prints in 1999. The deed hung in my husband’s family homestead (an unlined kauri villa at </a:t>
            </a:r>
            <a:r>
              <a:rPr lang="en-NZ" dirty="0" err="1"/>
              <a:t>Waiomio</a:t>
            </a:r>
            <a:r>
              <a:rPr lang="en-NZ" dirty="0"/>
              <a:t>) and was a source of fascination and interest for whanau and manuhiri alike. My mother in-law has been actively involved with Te Tiriti o Waitangi claims since the early 1970s. I have heard many accounts of historical incidents and the social impact of colonization on Maori. Her dedication to exploring the grievances of the Tiriti was one of the reasons the deed was given to her. The book celebrates the phenomenology that only occurs when you are involved in the making, touching and unfolding. It is a sensory response to my unique experience of living close to the whenua on a Maori land block that has such a rich and engaging history. </a:t>
            </a:r>
          </a:p>
          <a:p>
            <a:r>
              <a:rPr lang="en-NZ" dirty="0"/>
              <a:t>Heather Bramwell, assisted in some collagraph work and the binding of the book</a:t>
            </a:r>
          </a:p>
          <a:p>
            <a:pPr marL="0" indent="0">
              <a:buNone/>
            </a:pPr>
            <a:endParaRPr lang="en-NZ" dirty="0"/>
          </a:p>
        </p:txBody>
      </p:sp>
      <p:pic>
        <p:nvPicPr>
          <p:cNvPr id="4098" name="Picture 2">
            <a:extLst>
              <a:ext uri="{FF2B5EF4-FFF2-40B4-BE49-F238E27FC236}">
                <a16:creationId xmlns:a16="http://schemas.microsoft.com/office/drawing/2014/main" id="{F341B8E6-D156-4850-AD50-12A485D341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6" b="20139"/>
          <a:stretch/>
        </p:blipFill>
        <p:spPr bwMode="auto">
          <a:xfrm>
            <a:off x="6172203" y="1423988"/>
            <a:ext cx="5924550" cy="23316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C8A679D-36D9-4A32-8E82-50B96FADD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3919539"/>
            <a:ext cx="5924551" cy="193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7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D7A5-3279-4385-962B-3F9215E7EBBC}"/>
              </a:ext>
            </a:extLst>
          </p:cNvPr>
          <p:cNvSpPr>
            <a:spLocks noGrp="1"/>
          </p:cNvSpPr>
          <p:nvPr>
            <p:ph type="title"/>
          </p:nvPr>
        </p:nvSpPr>
        <p:spPr/>
        <p:txBody>
          <a:bodyPr/>
          <a:lstStyle/>
          <a:p>
            <a:endParaRPr lang="en-NZ"/>
          </a:p>
        </p:txBody>
      </p:sp>
      <p:pic>
        <p:nvPicPr>
          <p:cNvPr id="7" name="Picture 6" descr="A picture containing wall, indoor&#10;&#10;Description automatically generated">
            <a:extLst>
              <a:ext uri="{FF2B5EF4-FFF2-40B4-BE49-F238E27FC236}">
                <a16:creationId xmlns:a16="http://schemas.microsoft.com/office/drawing/2014/main" id="{79647AA4-F23A-4E0D-B541-D17313D2C285}"/>
              </a:ext>
            </a:extLst>
          </p:cNvPr>
          <p:cNvPicPr>
            <a:picLocks noChangeAspect="1"/>
          </p:cNvPicPr>
          <p:nvPr/>
        </p:nvPicPr>
        <p:blipFill rotWithShape="1">
          <a:blip r:embed="rId2">
            <a:extLst>
              <a:ext uri="{28A0092B-C50C-407E-A947-70E740481C1C}">
                <a14:useLocalDpi xmlns:a14="http://schemas.microsoft.com/office/drawing/2010/main" val="0"/>
              </a:ext>
            </a:extLst>
          </a:blip>
          <a:srcRect l="30232" t="2084" r="31991" b="2222"/>
          <a:stretch/>
        </p:blipFill>
        <p:spPr>
          <a:xfrm>
            <a:off x="1066800" y="174228"/>
            <a:ext cx="1943100" cy="6562726"/>
          </a:xfrm>
          <a:prstGeom prst="rect">
            <a:avLst/>
          </a:prstGeom>
        </p:spPr>
      </p:pic>
      <p:pic>
        <p:nvPicPr>
          <p:cNvPr id="1026" name="Picture 2" descr="May be an image of indoor">
            <a:extLst>
              <a:ext uri="{FF2B5EF4-FFF2-40B4-BE49-F238E27FC236}">
                <a16:creationId xmlns:a16="http://schemas.microsoft.com/office/drawing/2014/main" id="{F088ADE1-FBC6-4192-B7C4-39CF93031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1" r="21654" b="8592"/>
          <a:stretch/>
        </p:blipFill>
        <p:spPr bwMode="auto">
          <a:xfrm>
            <a:off x="3261360" y="2344341"/>
            <a:ext cx="2907864" cy="409098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descr="Text&#10;&#10;Description automatically generated">
            <a:extLst>
              <a:ext uri="{FF2B5EF4-FFF2-40B4-BE49-F238E27FC236}">
                <a16:creationId xmlns:a16="http://schemas.microsoft.com/office/drawing/2014/main" id="{38096D22-E4B2-440F-BF16-DE63C444E940}"/>
              </a:ext>
            </a:extLst>
          </p:cNvPr>
          <p:cNvPicPr>
            <a:picLocks noChangeAspect="1"/>
          </p:cNvPicPr>
          <p:nvPr/>
        </p:nvPicPr>
        <p:blipFill rotWithShape="1">
          <a:blip r:embed="rId4">
            <a:extLst>
              <a:ext uri="{28A0092B-C50C-407E-A947-70E740481C1C}">
                <a14:useLocalDpi xmlns:a14="http://schemas.microsoft.com/office/drawing/2010/main" val="0"/>
              </a:ext>
            </a:extLst>
          </a:blip>
          <a:srcRect l="1240" t="23276" r="42449" b="25720"/>
          <a:stretch/>
        </p:blipFill>
        <p:spPr>
          <a:xfrm>
            <a:off x="3261360" y="174228"/>
            <a:ext cx="2874464" cy="1952625"/>
          </a:xfrm>
          <a:prstGeom prst="rect">
            <a:avLst/>
          </a:prstGeom>
        </p:spPr>
      </p:pic>
      <p:pic>
        <p:nvPicPr>
          <p:cNvPr id="10" name="Picture 9" descr="A picture containing text, indoor&#10;&#10;Description automatically generated">
            <a:extLst>
              <a:ext uri="{FF2B5EF4-FFF2-40B4-BE49-F238E27FC236}">
                <a16:creationId xmlns:a16="http://schemas.microsoft.com/office/drawing/2014/main" id="{148B1B47-1645-4633-8EEC-125B314C9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284" y="174228"/>
            <a:ext cx="4882158" cy="6509544"/>
          </a:xfrm>
          <a:prstGeom prst="rect">
            <a:avLst/>
          </a:prstGeom>
        </p:spPr>
      </p:pic>
    </p:spTree>
    <p:extLst>
      <p:ext uri="{BB962C8B-B14F-4D97-AF65-F5344CB8AC3E}">
        <p14:creationId xmlns:p14="http://schemas.microsoft.com/office/powerpoint/2010/main" val="125974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6224" y="419100"/>
            <a:ext cx="10239375" cy="92471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Experimental drawings </a:t>
            </a:r>
          </a:p>
          <a:p>
            <a:r>
              <a:rPr lang="en-NZ" sz="2000" dirty="0"/>
              <a:t>PHS Student </a:t>
            </a:r>
            <a:r>
              <a:rPr lang="en-NZ" sz="2000" dirty="0" err="1"/>
              <a:t>Aleisha</a:t>
            </a:r>
            <a:r>
              <a:rPr lang="en-NZ" sz="2000" dirty="0"/>
              <a:t> Neary 2018</a:t>
            </a:r>
          </a:p>
          <a:p>
            <a:endParaRPr lang="en-NZ" dirty="0"/>
          </a:p>
        </p:txBody>
      </p:sp>
      <p:pic>
        <p:nvPicPr>
          <p:cNvPr id="9" name="Content Placeholder 8">
            <a:extLst>
              <a:ext uri="{FF2B5EF4-FFF2-40B4-BE49-F238E27FC236}">
                <a16:creationId xmlns:a16="http://schemas.microsoft.com/office/drawing/2014/main" id="{CC55F503-2ED6-4A60-96CA-A83640C02D6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07815" y="1903307"/>
            <a:ext cx="5662508" cy="4246880"/>
          </a:xfrm>
        </p:spPr>
      </p:pic>
      <p:pic>
        <p:nvPicPr>
          <p:cNvPr id="13" name="Picture 12">
            <a:extLst>
              <a:ext uri="{FF2B5EF4-FFF2-40B4-BE49-F238E27FC236}">
                <a16:creationId xmlns:a16="http://schemas.microsoft.com/office/drawing/2014/main" id="{2A506D2A-B3E0-44BD-926B-8D56B93D8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39065" y="1903307"/>
            <a:ext cx="5662507" cy="4246881"/>
          </a:xfrm>
          <a:prstGeom prst="rect">
            <a:avLst/>
          </a:prstGeom>
        </p:spPr>
      </p:pic>
      <p:pic>
        <p:nvPicPr>
          <p:cNvPr id="18" name="Picture 17">
            <a:extLst>
              <a:ext uri="{FF2B5EF4-FFF2-40B4-BE49-F238E27FC236}">
                <a16:creationId xmlns:a16="http://schemas.microsoft.com/office/drawing/2014/main" id="{4CB79989-99F8-4434-9E74-EC1D31728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04486" y="2078811"/>
            <a:ext cx="5514182" cy="4135637"/>
          </a:xfrm>
          <a:prstGeom prst="rect">
            <a:avLst/>
          </a:prstGeom>
        </p:spPr>
      </p:pic>
    </p:spTree>
    <p:extLst>
      <p:ext uri="{BB962C8B-B14F-4D97-AF65-F5344CB8AC3E}">
        <p14:creationId xmlns:p14="http://schemas.microsoft.com/office/powerpoint/2010/main" val="616742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1C833-917B-4A77-A865-A6272CAE0A3F}"/>
              </a:ext>
            </a:extLst>
          </p:cNvPr>
          <p:cNvSpPr>
            <a:spLocks noGrp="1"/>
          </p:cNvSpPr>
          <p:nvPr>
            <p:ph type="title"/>
          </p:nvPr>
        </p:nvSpPr>
        <p:spPr/>
        <p:txBody>
          <a:bodyPr/>
          <a:lstStyle/>
          <a:p>
            <a:endParaRPr lang="en-NZ"/>
          </a:p>
        </p:txBody>
      </p:sp>
      <p:sp>
        <p:nvSpPr>
          <p:cNvPr id="7" name="Content Placeholder 6">
            <a:extLst>
              <a:ext uri="{FF2B5EF4-FFF2-40B4-BE49-F238E27FC236}">
                <a16:creationId xmlns:a16="http://schemas.microsoft.com/office/drawing/2014/main" id="{2ED00944-07DD-4204-8B6C-DF996D847464}"/>
              </a:ext>
            </a:extLst>
          </p:cNvPr>
          <p:cNvSpPr>
            <a:spLocks noGrp="1"/>
          </p:cNvSpPr>
          <p:nvPr>
            <p:ph idx="1"/>
          </p:nvPr>
        </p:nvSpPr>
        <p:spPr>
          <a:xfrm>
            <a:off x="628649" y="5918201"/>
            <a:ext cx="11241945" cy="822324"/>
          </a:xfrm>
        </p:spPr>
        <p:txBody>
          <a:bodyPr>
            <a:normAutofit fontScale="55000" lnSpcReduction="20000"/>
          </a:bodyPr>
          <a:lstStyle/>
          <a:p>
            <a:pPr marL="0" indent="0">
              <a:buNone/>
            </a:pPr>
            <a:r>
              <a:rPr lang="en-NZ" dirty="0"/>
              <a:t>Jodi-Ann Tautari and Esther Hansen "Mohinui Block and the Bee Box Testaments" 2020. This collaborative project between artists: Jodi-Ann Tautari and Esther Hansen. Shows Tuna (Maori word for Eel) and the Bees are brought together. The wall work is made of monotype, laser cut woodcut, pronto plate prints, (7 rows of 6 works, 42 works in total, each work is 40cm x 20 cm)</a:t>
            </a:r>
          </a:p>
        </p:txBody>
      </p:sp>
      <p:pic>
        <p:nvPicPr>
          <p:cNvPr id="8" name="Picture 7">
            <a:extLst>
              <a:ext uri="{FF2B5EF4-FFF2-40B4-BE49-F238E27FC236}">
                <a16:creationId xmlns:a16="http://schemas.microsoft.com/office/drawing/2014/main" id="{62D06E66-15A3-4215-A7AC-571E68EB3C89}"/>
              </a:ext>
            </a:extLst>
          </p:cNvPr>
          <p:cNvPicPr>
            <a:picLocks noChangeAspect="1"/>
          </p:cNvPicPr>
          <p:nvPr/>
        </p:nvPicPr>
        <p:blipFill rotWithShape="1">
          <a:blip r:embed="rId2">
            <a:extLst>
              <a:ext uri="{28A0092B-C50C-407E-A947-70E740481C1C}">
                <a14:useLocalDpi xmlns:a14="http://schemas.microsoft.com/office/drawing/2010/main" val="0"/>
              </a:ext>
            </a:extLst>
          </a:blip>
          <a:srcRect l="3437" t="16806" r="4479" b="21527"/>
          <a:stretch/>
        </p:blipFill>
        <p:spPr>
          <a:xfrm>
            <a:off x="321404" y="117475"/>
            <a:ext cx="11549191" cy="5800725"/>
          </a:xfrm>
          <a:prstGeom prst="rect">
            <a:avLst/>
          </a:prstGeom>
        </p:spPr>
      </p:pic>
    </p:spTree>
    <p:extLst>
      <p:ext uri="{BB962C8B-B14F-4D97-AF65-F5344CB8AC3E}">
        <p14:creationId xmlns:p14="http://schemas.microsoft.com/office/powerpoint/2010/main" val="1310253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06E5-15B2-4FDE-BF9D-5E753FD0797D}"/>
              </a:ext>
            </a:extLst>
          </p:cNvPr>
          <p:cNvSpPr>
            <a:spLocks noGrp="1"/>
          </p:cNvSpPr>
          <p:nvPr>
            <p:ph type="title"/>
          </p:nvPr>
        </p:nvSpPr>
        <p:spPr/>
        <p:txBody>
          <a:bodyPr/>
          <a:lstStyle/>
          <a:p>
            <a:endParaRPr lang="en-NZ"/>
          </a:p>
        </p:txBody>
      </p:sp>
      <p:pic>
        <p:nvPicPr>
          <p:cNvPr id="5" name="Content Placeholder 4" descr="A picture containing text, fabric&#10;&#10;Description automatically generated">
            <a:extLst>
              <a:ext uri="{FF2B5EF4-FFF2-40B4-BE49-F238E27FC236}">
                <a16:creationId xmlns:a16="http://schemas.microsoft.com/office/drawing/2014/main" id="{816A7B4B-20A5-42FA-9ED0-06BE39BBF3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836" y="454660"/>
            <a:ext cx="11744328" cy="6038215"/>
          </a:xfrm>
        </p:spPr>
      </p:pic>
    </p:spTree>
    <p:extLst>
      <p:ext uri="{BB962C8B-B14F-4D97-AF65-F5344CB8AC3E}">
        <p14:creationId xmlns:p14="http://schemas.microsoft.com/office/powerpoint/2010/main" val="744384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754F-6F53-48A8-A5AB-6992A22139EC}"/>
              </a:ext>
            </a:extLst>
          </p:cNvPr>
          <p:cNvSpPr>
            <a:spLocks noGrp="1"/>
          </p:cNvSpPr>
          <p:nvPr>
            <p:ph type="title"/>
          </p:nvPr>
        </p:nvSpPr>
        <p:spPr/>
        <p:txBody>
          <a:bodyPr/>
          <a:lstStyle/>
          <a:p>
            <a:endParaRPr lang="en-NZ"/>
          </a:p>
        </p:txBody>
      </p:sp>
      <p:pic>
        <p:nvPicPr>
          <p:cNvPr id="5" name="Content Placeholder 4" descr="A picture containing text, fabric&#10;&#10;Description automatically generated">
            <a:extLst>
              <a:ext uri="{FF2B5EF4-FFF2-40B4-BE49-F238E27FC236}">
                <a16:creationId xmlns:a16="http://schemas.microsoft.com/office/drawing/2014/main" id="{8526A290-AA9B-4105-A2C1-E0154D4100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349" y="187325"/>
            <a:ext cx="11807316" cy="6070600"/>
          </a:xfrm>
        </p:spPr>
      </p:pic>
    </p:spTree>
    <p:extLst>
      <p:ext uri="{BB962C8B-B14F-4D97-AF65-F5344CB8AC3E}">
        <p14:creationId xmlns:p14="http://schemas.microsoft.com/office/powerpoint/2010/main" val="3142458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1A81-1EA3-4C2E-8613-E58F6B290953}"/>
              </a:ext>
            </a:extLst>
          </p:cNvPr>
          <p:cNvSpPr>
            <a:spLocks noGrp="1"/>
          </p:cNvSpPr>
          <p:nvPr>
            <p:ph type="title"/>
          </p:nvPr>
        </p:nvSpPr>
        <p:spPr/>
        <p:txBody>
          <a:bodyPr/>
          <a:lstStyle/>
          <a:p>
            <a:endParaRPr lang="en-NZ"/>
          </a:p>
        </p:txBody>
      </p:sp>
      <p:pic>
        <p:nvPicPr>
          <p:cNvPr id="5" name="Content Placeholder 4" descr="A picture containing fabric&#10;&#10;Description automatically generated">
            <a:extLst>
              <a:ext uri="{FF2B5EF4-FFF2-40B4-BE49-F238E27FC236}">
                <a16:creationId xmlns:a16="http://schemas.microsoft.com/office/drawing/2014/main" id="{98835FE6-79F1-4370-B2E0-220575FC95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312" y="168274"/>
            <a:ext cx="11737376" cy="6034641"/>
          </a:xfrm>
        </p:spPr>
      </p:pic>
    </p:spTree>
    <p:extLst>
      <p:ext uri="{BB962C8B-B14F-4D97-AF65-F5344CB8AC3E}">
        <p14:creationId xmlns:p14="http://schemas.microsoft.com/office/powerpoint/2010/main" val="206525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9E5C-E754-47A1-A4C4-8B422AF18225}"/>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B578521B-389A-4AD0-9C35-B81F62F4AB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599" y="187324"/>
            <a:ext cx="11642126" cy="5985669"/>
          </a:xfrm>
        </p:spPr>
      </p:pic>
    </p:spTree>
    <p:extLst>
      <p:ext uri="{BB962C8B-B14F-4D97-AF65-F5344CB8AC3E}">
        <p14:creationId xmlns:p14="http://schemas.microsoft.com/office/powerpoint/2010/main" val="318846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37ACF3-8377-42B5-892F-06A2CEA24609}"/>
              </a:ext>
            </a:extLst>
          </p:cNvPr>
          <p:cNvSpPr>
            <a:spLocks noGrp="1"/>
          </p:cNvSpPr>
          <p:nvPr>
            <p:ph idx="1"/>
          </p:nvPr>
        </p:nvSpPr>
        <p:spPr>
          <a:xfrm>
            <a:off x="838200" y="720724"/>
            <a:ext cx="7410450" cy="5070475"/>
          </a:xfrm>
        </p:spPr>
        <p:txBody>
          <a:bodyPr>
            <a:normAutofit fontScale="85000" lnSpcReduction="20000"/>
          </a:bodyPr>
          <a:lstStyle/>
          <a:p>
            <a:pPr marL="0" indent="0">
              <a:buNone/>
            </a:pPr>
            <a:r>
              <a:rPr lang="en-NZ" dirty="0"/>
              <a:t>Pronto Plate is also known as Polyester Plate Lithography Pronto Plate is a planar printmaking process where ink is applied to an image that has been either hand drawn onto the plate or transferred to the plate via a laser copier. Oil based inks must be used as the process uses the same oil/water resist qualities as traditional lithography. Because there is little to no plate impression created when printing a pronto plate, as it is made of thin flexible plastic, pronto printing can be readily combined with other print processes creating a rich and diverse combination of layers. Also, because the pronto plate is transparent, registration is easy. Pronto plate is an excellent process to use to incorporate more of your drawing skills into your print work. </a:t>
            </a:r>
          </a:p>
          <a:p>
            <a:pPr marL="0" indent="0">
              <a:buNone/>
            </a:pPr>
            <a:r>
              <a:rPr lang="en-NZ" dirty="0"/>
              <a:t>We will photocopy a prepared drawing or image onto an A4 size pronto plate using a laser printer. We will then ink and print the image learning the tricks and foibles of the process.</a:t>
            </a:r>
          </a:p>
        </p:txBody>
      </p:sp>
    </p:spTree>
    <p:extLst>
      <p:ext uri="{BB962C8B-B14F-4D97-AF65-F5344CB8AC3E}">
        <p14:creationId xmlns:p14="http://schemas.microsoft.com/office/powerpoint/2010/main" val="4000438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9222032" y="1796423"/>
            <a:ext cx="2781077" cy="2398645"/>
          </a:xfrm>
        </p:spPr>
        <p:txBody>
          <a:bodyPr>
            <a:normAutofit/>
          </a:bodyPr>
          <a:lstStyle/>
          <a:p>
            <a:r>
              <a:rPr lang="en-NZ" dirty="0"/>
              <a:t>Combine etching with </a:t>
            </a:r>
            <a:r>
              <a:rPr lang="en-NZ" dirty="0" err="1"/>
              <a:t>collographs</a:t>
            </a:r>
            <a:endParaRPr lang="en-NZ" dirty="0"/>
          </a:p>
          <a:p>
            <a:endParaRPr lang="en-NZ"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10977" t="29490" r="1831" b="34793"/>
          <a:stretch/>
        </p:blipFill>
        <p:spPr bwMode="auto">
          <a:xfrm rot="5400000">
            <a:off x="-92802" y="1820069"/>
            <a:ext cx="4991100" cy="153352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t="18847" r="998" b="4623"/>
          <a:stretch/>
        </p:blipFill>
        <p:spPr bwMode="auto">
          <a:xfrm>
            <a:off x="3503712" y="1"/>
            <a:ext cx="5240020" cy="303847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16562" t="6049" r="5305" b="1907"/>
          <a:stretch/>
        </p:blipFill>
        <p:spPr bwMode="auto">
          <a:xfrm rot="5400000">
            <a:off x="6298989" y="3574105"/>
            <a:ext cx="3474987" cy="2728836"/>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657824" y="5301208"/>
            <a:ext cx="4754880" cy="1398270"/>
          </a:xfrm>
          <a:prstGeom prst="rect">
            <a:avLst/>
          </a:prstGeom>
        </p:spPr>
      </p:pic>
      <p:pic>
        <p:nvPicPr>
          <p:cNvPr id="8" name="Picture 7" descr="IMG_3312"/>
          <p:cNvPicPr/>
          <p:nvPr/>
        </p:nvPicPr>
        <p:blipFill>
          <a:blip r:embed="rId6" cstate="print">
            <a:lum bright="12000" contrast="6000"/>
            <a:extLst>
              <a:ext uri="{28A0092B-C50C-407E-A947-70E740481C1C}">
                <a14:useLocalDpi xmlns:a14="http://schemas.microsoft.com/office/drawing/2010/main" val="0"/>
              </a:ext>
            </a:extLst>
          </a:blip>
          <a:srcRect t="48509"/>
          <a:stretch>
            <a:fillRect/>
          </a:stretch>
        </p:blipFill>
        <p:spPr>
          <a:xfrm>
            <a:off x="3316444" y="3144143"/>
            <a:ext cx="3096260" cy="2101850"/>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5435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E6F65-6703-406C-B098-D97EC4E3E713}"/>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BDC6C061-1395-4557-8FF2-F3D369302E7B}"/>
              </a:ext>
            </a:extLst>
          </p:cNvPr>
          <p:cNvSpPr>
            <a:spLocks noGrp="1"/>
          </p:cNvSpPr>
          <p:nvPr>
            <p:ph idx="1"/>
          </p:nvPr>
        </p:nvSpPr>
        <p:spPr>
          <a:xfrm>
            <a:off x="221751" y="5784767"/>
            <a:ext cx="3710950" cy="985903"/>
          </a:xfrm>
        </p:spPr>
        <p:txBody>
          <a:bodyPr>
            <a:normAutofit fontScale="70000" lnSpcReduction="20000"/>
          </a:bodyPr>
          <a:lstStyle/>
          <a:p>
            <a:pPr marL="0" indent="0" algn="l">
              <a:buNone/>
            </a:pPr>
            <a:r>
              <a:rPr lang="en-NZ" b="1" i="0" dirty="0">
                <a:solidFill>
                  <a:srgbClr val="1A1A1A"/>
                </a:solidFill>
                <a:effectLst/>
                <a:latin typeface="Quattrocento"/>
              </a:rPr>
              <a:t>Kete with Feathers II, </a:t>
            </a:r>
            <a:r>
              <a:rPr lang="en-NZ" b="0" i="0" dirty="0">
                <a:solidFill>
                  <a:srgbClr val="666666"/>
                </a:solidFill>
                <a:effectLst/>
                <a:latin typeface="Open Sans"/>
              </a:rPr>
              <a:t>$495.00</a:t>
            </a:r>
          </a:p>
          <a:p>
            <a:pPr marL="0" indent="0" algn="l">
              <a:buNone/>
            </a:pPr>
            <a:r>
              <a:rPr lang="en-NZ" b="1" i="0" dirty="0">
                <a:solidFill>
                  <a:srgbClr val="1A1A1A"/>
                </a:solidFill>
                <a:effectLst/>
                <a:latin typeface="Quattrocento"/>
              </a:rPr>
              <a:t>Flightpath 2, </a:t>
            </a:r>
            <a:r>
              <a:rPr lang="en-NZ" b="0" i="0" dirty="0">
                <a:solidFill>
                  <a:srgbClr val="666666"/>
                </a:solidFill>
                <a:effectLst/>
                <a:latin typeface="Open Sans"/>
              </a:rPr>
              <a:t>$459.00</a:t>
            </a:r>
          </a:p>
          <a:p>
            <a:pPr marL="0" indent="0" algn="l">
              <a:buNone/>
            </a:pPr>
            <a:r>
              <a:rPr lang="en-NZ" b="1" i="0" dirty="0">
                <a:solidFill>
                  <a:srgbClr val="1A1A1A"/>
                </a:solidFill>
                <a:effectLst/>
                <a:latin typeface="Quattrocento"/>
              </a:rPr>
              <a:t>Yellow Kete, </a:t>
            </a:r>
            <a:r>
              <a:rPr lang="en-NZ" b="0" i="0" dirty="0">
                <a:solidFill>
                  <a:srgbClr val="666666"/>
                </a:solidFill>
                <a:effectLst/>
                <a:latin typeface="Open Sans"/>
              </a:rPr>
              <a:t>$495.00</a:t>
            </a:r>
          </a:p>
          <a:p>
            <a:pPr marL="0" indent="0" algn="l">
              <a:buNone/>
            </a:pPr>
            <a:endParaRPr lang="en-NZ" b="0" i="0" dirty="0">
              <a:solidFill>
                <a:srgbClr val="666666"/>
              </a:solidFill>
              <a:effectLst/>
              <a:latin typeface="Open Sans"/>
            </a:endParaRPr>
          </a:p>
          <a:p>
            <a:pPr marL="0" indent="0">
              <a:buNone/>
            </a:pPr>
            <a:endParaRPr lang="en-NZ" dirty="0"/>
          </a:p>
        </p:txBody>
      </p:sp>
      <p:pic>
        <p:nvPicPr>
          <p:cNvPr id="3074" name="Picture 2" descr="Kete with Feathers II">
            <a:extLst>
              <a:ext uri="{FF2B5EF4-FFF2-40B4-BE49-F238E27FC236}">
                <a16:creationId xmlns:a16="http://schemas.microsoft.com/office/drawing/2014/main" id="{A06777F1-B08B-49AE-9E62-42D730773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16" y="179307"/>
            <a:ext cx="3710950" cy="54196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lightpath 2">
            <a:extLst>
              <a:ext uri="{FF2B5EF4-FFF2-40B4-BE49-F238E27FC236}">
                <a16:creationId xmlns:a16="http://schemas.microsoft.com/office/drawing/2014/main" id="{28A15200-8129-492B-8063-ABE3C1C30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415" y="179308"/>
            <a:ext cx="3951823" cy="5419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Yellow Kete">
            <a:extLst>
              <a:ext uri="{FF2B5EF4-FFF2-40B4-BE49-F238E27FC236}">
                <a16:creationId xmlns:a16="http://schemas.microsoft.com/office/drawing/2014/main" id="{4E77F024-76EC-4E6D-92AC-477F56B76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086" y="179306"/>
            <a:ext cx="3657005" cy="54196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B79EC8-0E2A-4266-8051-473F1D86E376}"/>
              </a:ext>
            </a:extLst>
          </p:cNvPr>
          <p:cNvSpPr txBox="1"/>
          <p:nvPr/>
        </p:nvSpPr>
        <p:spPr>
          <a:xfrm>
            <a:off x="4260304" y="5660253"/>
            <a:ext cx="7709945" cy="1261884"/>
          </a:xfrm>
          <a:prstGeom prst="rect">
            <a:avLst/>
          </a:prstGeom>
          <a:noFill/>
        </p:spPr>
        <p:txBody>
          <a:bodyPr wrap="square" rtlCol="0">
            <a:spAutoFit/>
          </a:bodyPr>
          <a:lstStyle/>
          <a:p>
            <a:r>
              <a:rPr lang="en-NZ" sz="4000" dirty="0" err="1"/>
              <a:t>Sheyne</a:t>
            </a:r>
            <a:r>
              <a:rPr lang="en-NZ" sz="4000" dirty="0"/>
              <a:t> Tuffery</a:t>
            </a:r>
          </a:p>
          <a:p>
            <a:r>
              <a:rPr lang="en-NZ" dirty="0">
                <a:hlinkClick r:id="rId5"/>
              </a:rPr>
              <a:t>https://www.sheynetuffery.com/collections/printmaking</a:t>
            </a:r>
            <a:endParaRPr lang="en-NZ" dirty="0"/>
          </a:p>
          <a:p>
            <a:endParaRPr lang="en-NZ" dirty="0"/>
          </a:p>
        </p:txBody>
      </p:sp>
    </p:spTree>
    <p:extLst>
      <p:ext uri="{BB962C8B-B14F-4D97-AF65-F5344CB8AC3E}">
        <p14:creationId xmlns:p14="http://schemas.microsoft.com/office/powerpoint/2010/main" val="750719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E28D-2A3C-47BA-8D4D-0D69E5A1FADE}"/>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3A631144-09B1-48A2-A73D-1E519F2FAEF4}"/>
              </a:ext>
            </a:extLst>
          </p:cNvPr>
          <p:cNvSpPr>
            <a:spLocks noGrp="1"/>
          </p:cNvSpPr>
          <p:nvPr>
            <p:ph idx="1"/>
          </p:nvPr>
        </p:nvSpPr>
        <p:spPr>
          <a:xfrm>
            <a:off x="8435083" y="4048018"/>
            <a:ext cx="3571608" cy="2560460"/>
          </a:xfrm>
        </p:spPr>
        <p:txBody>
          <a:bodyPr>
            <a:normAutofit/>
          </a:bodyPr>
          <a:lstStyle/>
          <a:p>
            <a:pPr marL="0" indent="0">
              <a:buNone/>
            </a:pPr>
            <a:r>
              <a:rPr lang="en-NZ" dirty="0">
                <a:hlinkClick r:id="rId2">
                  <a:extLst>
                    <a:ext uri="{A12FA001-AC4F-418D-AE19-62706E023703}">
                      <ahyp:hlinkClr xmlns:ahyp="http://schemas.microsoft.com/office/drawing/2018/hyperlinkcolor" val="tx"/>
                    </a:ext>
                  </a:extLst>
                </a:hlinkClick>
              </a:rPr>
              <a:t>Karen Wicks</a:t>
            </a:r>
          </a:p>
          <a:p>
            <a:pPr marL="0" indent="0">
              <a:buNone/>
            </a:pPr>
            <a:r>
              <a:rPr lang="en-NZ" dirty="0">
                <a:solidFill>
                  <a:srgbClr val="0563C1"/>
                </a:solidFill>
                <a:hlinkClick r:id="rId2">
                  <a:extLst>
                    <a:ext uri="{A12FA001-AC4F-418D-AE19-62706E023703}">
                      <ahyp:hlinkClr xmlns:ahyp="http://schemas.microsoft.com/office/drawing/2018/hyperlinkcolor" val="tx"/>
                    </a:ext>
                  </a:extLst>
                </a:hlinkClick>
              </a:rPr>
              <a:t>https://www.instagram.com/iacartroom/</a:t>
            </a:r>
            <a:endParaRPr lang="en-NZ" dirty="0">
              <a:solidFill>
                <a:srgbClr val="0563C1"/>
              </a:solidFill>
            </a:endParaRPr>
          </a:p>
          <a:p>
            <a:pPr marL="0" indent="0">
              <a:buNone/>
            </a:pPr>
            <a:r>
              <a:rPr lang="en-NZ" dirty="0">
                <a:hlinkClick r:id="rId3"/>
              </a:rPr>
              <a:t>https://www.facebook.com/ghostbuildings/</a:t>
            </a:r>
            <a:endParaRPr lang="en-NZ" dirty="0">
              <a:solidFill>
                <a:srgbClr val="0563C1"/>
              </a:solidFill>
            </a:endParaRPr>
          </a:p>
          <a:p>
            <a:pPr marL="0" indent="0">
              <a:buNone/>
            </a:pPr>
            <a:endParaRPr lang="en-NZ" dirty="0"/>
          </a:p>
          <a:p>
            <a:endParaRPr lang="en-NZ" dirty="0"/>
          </a:p>
        </p:txBody>
      </p:sp>
      <p:pic>
        <p:nvPicPr>
          <p:cNvPr id="1026" name="Picture 2" descr="Karen Wicks - Artist - Home | Facebook">
            <a:extLst>
              <a:ext uri="{FF2B5EF4-FFF2-40B4-BE49-F238E27FC236}">
                <a16:creationId xmlns:a16="http://schemas.microsoft.com/office/drawing/2014/main" id="{3E075AA6-5442-4092-B061-7E6B6AD35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10" y="199864"/>
            <a:ext cx="3533935" cy="3533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hostbuildings: RAF Upwood Series... - Karen Wicks - Artist">
            <a:extLst>
              <a:ext uri="{FF2B5EF4-FFF2-40B4-BE49-F238E27FC236}">
                <a16:creationId xmlns:a16="http://schemas.microsoft.com/office/drawing/2014/main" id="{1753B1A5-B8C8-462D-AE86-3525F6F6A3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309" y="3795986"/>
            <a:ext cx="4007009" cy="2862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521402-D358-4E7B-A10C-13D09F5C6F81}"/>
              </a:ext>
            </a:extLst>
          </p:cNvPr>
          <p:cNvPicPr>
            <a:picLocks noChangeAspect="1"/>
          </p:cNvPicPr>
          <p:nvPr/>
        </p:nvPicPr>
        <p:blipFill rotWithShape="1">
          <a:blip r:embed="rId6"/>
          <a:srcRect l="12028" t="1322" r="13059"/>
          <a:stretch/>
        </p:blipFill>
        <p:spPr>
          <a:xfrm>
            <a:off x="4265717" y="3795986"/>
            <a:ext cx="3862898" cy="2862149"/>
          </a:xfrm>
          <a:prstGeom prst="rect">
            <a:avLst/>
          </a:prstGeom>
        </p:spPr>
      </p:pic>
      <p:sp>
        <p:nvSpPr>
          <p:cNvPr id="6" name="Arrow: Right 5">
            <a:extLst>
              <a:ext uri="{FF2B5EF4-FFF2-40B4-BE49-F238E27FC236}">
                <a16:creationId xmlns:a16="http://schemas.microsoft.com/office/drawing/2014/main" id="{DC647874-9AC7-429C-8106-13D4B6212C40}"/>
              </a:ext>
            </a:extLst>
          </p:cNvPr>
          <p:cNvSpPr/>
          <p:nvPr/>
        </p:nvSpPr>
        <p:spPr>
          <a:xfrm>
            <a:off x="3164440" y="6215865"/>
            <a:ext cx="1335641" cy="39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30" name="Picture 6" descr="Process image 3: Showing the... - Karen Wicks - Artist | Facebook">
            <a:extLst>
              <a:ext uri="{FF2B5EF4-FFF2-40B4-BE49-F238E27FC236}">
                <a16:creationId xmlns:a16="http://schemas.microsoft.com/office/drawing/2014/main" id="{5CE30065-0968-4A52-8550-84B5A851A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260" y="214313"/>
            <a:ext cx="3519486" cy="3519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cess image 3: Showing the... - Karen Wicks - Artist | Facebook">
            <a:extLst>
              <a:ext uri="{FF2B5EF4-FFF2-40B4-BE49-F238E27FC236}">
                <a16:creationId xmlns:a16="http://schemas.microsoft.com/office/drawing/2014/main" id="{F3FFB69C-765A-4829-A8F6-C9A2C4A8D8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4761" y="214313"/>
            <a:ext cx="3519486" cy="351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20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970C-43B5-4BE8-8717-D24068DB5D44}"/>
              </a:ext>
            </a:extLst>
          </p:cNvPr>
          <p:cNvSpPr>
            <a:spLocks noGrp="1"/>
          </p:cNvSpPr>
          <p:nvPr>
            <p:ph type="title"/>
          </p:nvPr>
        </p:nvSpPr>
        <p:spPr>
          <a:xfrm>
            <a:off x="838200" y="365126"/>
            <a:ext cx="10515600" cy="539750"/>
          </a:xfrm>
        </p:spPr>
        <p:txBody>
          <a:bodyPr>
            <a:normAutofit fontScale="90000"/>
          </a:bodyPr>
          <a:lstStyle/>
          <a:p>
            <a:r>
              <a:rPr lang="en-NZ" dirty="0"/>
              <a:t>Tetra Pack printing</a:t>
            </a:r>
          </a:p>
        </p:txBody>
      </p:sp>
      <p:sp>
        <p:nvSpPr>
          <p:cNvPr id="3" name="Content Placeholder 2">
            <a:extLst>
              <a:ext uri="{FF2B5EF4-FFF2-40B4-BE49-F238E27FC236}">
                <a16:creationId xmlns:a16="http://schemas.microsoft.com/office/drawing/2014/main" id="{B22FF17F-CEE7-45CB-99B1-2129DC28DBD7}"/>
              </a:ext>
            </a:extLst>
          </p:cNvPr>
          <p:cNvSpPr>
            <a:spLocks noGrp="1"/>
          </p:cNvSpPr>
          <p:nvPr>
            <p:ph idx="1"/>
          </p:nvPr>
        </p:nvSpPr>
        <p:spPr>
          <a:xfrm>
            <a:off x="838200" y="1063625"/>
            <a:ext cx="10515600" cy="4351338"/>
          </a:xfrm>
        </p:spPr>
        <p:txBody>
          <a:bodyPr/>
          <a:lstStyle/>
          <a:p>
            <a:pPr marL="0" indent="0">
              <a:buNone/>
            </a:pPr>
            <a:r>
              <a:rPr lang="en-NZ" dirty="0"/>
              <a:t>Lo-fi Printmaking: </a:t>
            </a:r>
            <a:r>
              <a:rPr lang="en-NZ" dirty="0" err="1"/>
              <a:t>Drypoint</a:t>
            </a:r>
            <a:r>
              <a:rPr lang="en-NZ" dirty="0"/>
              <a:t> Etching with tetra </a:t>
            </a:r>
            <a:r>
              <a:rPr lang="en-NZ" dirty="0" err="1"/>
              <a:t>paks</a:t>
            </a:r>
            <a:r>
              <a:rPr lang="en-NZ" dirty="0"/>
              <a:t>, using a pasta machine</a:t>
            </a:r>
          </a:p>
          <a:p>
            <a:pPr marL="0" indent="0">
              <a:buNone/>
            </a:pPr>
            <a:r>
              <a:rPr lang="en-NZ" dirty="0">
                <a:hlinkClick r:id="rId2"/>
              </a:rPr>
              <a:t>https://www.youtube.com/watch?v=_zMPBgRXaFU\</a:t>
            </a:r>
            <a:endParaRPr lang="en-NZ" dirty="0"/>
          </a:p>
          <a:p>
            <a:pPr marL="0" indent="0">
              <a:buNone/>
            </a:pPr>
            <a:r>
              <a:rPr lang="en-NZ" u="sng" dirty="0">
                <a:hlinkClick r:id="rId3"/>
              </a:rPr>
              <a:t>https://handprinted.co.uk/blogs/blog/tetra-pak-drypoint-and-collagraph-printing</a:t>
            </a:r>
            <a:endParaRPr lang="en-NZ" dirty="0"/>
          </a:p>
          <a:p>
            <a:pPr marL="0" indent="0">
              <a:buNone/>
            </a:pPr>
            <a:endParaRPr lang="en-NZ" dirty="0"/>
          </a:p>
          <a:p>
            <a:pPr marL="0" indent="0">
              <a:buNone/>
            </a:pPr>
            <a:endParaRPr lang="en-NZ" dirty="0"/>
          </a:p>
        </p:txBody>
      </p:sp>
      <p:pic>
        <p:nvPicPr>
          <p:cNvPr id="4" name="Picture 3" descr="C:\Users\he\AppData\Local\Microsoft\Windows\INetCache\Content.MSO\478E26D.tmp">
            <a:extLst>
              <a:ext uri="{FF2B5EF4-FFF2-40B4-BE49-F238E27FC236}">
                <a16:creationId xmlns:a16="http://schemas.microsoft.com/office/drawing/2014/main" id="{76F85D16-4538-48E5-8723-3C2EDA67A04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548" y="3486626"/>
            <a:ext cx="3010535" cy="3073400"/>
          </a:xfrm>
          <a:prstGeom prst="rect">
            <a:avLst/>
          </a:prstGeom>
          <a:noFill/>
          <a:ln>
            <a:noFill/>
          </a:ln>
        </p:spPr>
      </p:pic>
      <p:pic>
        <p:nvPicPr>
          <p:cNvPr id="5" name="Picture 4" descr="C:\Users\he\AppData\Local\Microsoft\Windows\INetCache\Content.MSO\3DE86809.tmp">
            <a:extLst>
              <a:ext uri="{FF2B5EF4-FFF2-40B4-BE49-F238E27FC236}">
                <a16:creationId xmlns:a16="http://schemas.microsoft.com/office/drawing/2014/main" id="{DDC3491F-D2C8-4952-B704-03AA108BCCE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42740" y="3486626"/>
            <a:ext cx="2996565" cy="2996565"/>
          </a:xfrm>
          <a:prstGeom prst="rect">
            <a:avLst/>
          </a:prstGeom>
          <a:noFill/>
          <a:ln>
            <a:noFill/>
          </a:ln>
        </p:spPr>
      </p:pic>
      <p:pic>
        <p:nvPicPr>
          <p:cNvPr id="6" name="Picture 5" descr="C:\Users\he\AppData\Local\Microsoft\Windows\INetCache\Content.MSO\1EF6F937.tmp">
            <a:extLst>
              <a:ext uri="{FF2B5EF4-FFF2-40B4-BE49-F238E27FC236}">
                <a16:creationId xmlns:a16="http://schemas.microsoft.com/office/drawing/2014/main" id="{23D4F648-F18E-4EAE-9B13-FA6B9BA3933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239305" y="3486626"/>
            <a:ext cx="2976128" cy="2976128"/>
          </a:xfrm>
          <a:prstGeom prst="rect">
            <a:avLst/>
          </a:prstGeom>
          <a:noFill/>
          <a:ln>
            <a:noFill/>
          </a:ln>
        </p:spPr>
      </p:pic>
      <p:pic>
        <p:nvPicPr>
          <p:cNvPr id="7" name="Picture 6" descr="C:\Users\he\AppData\Local\Microsoft\Windows\INetCache\Content.MSO\4AB9C96F.tmp">
            <a:extLst>
              <a:ext uri="{FF2B5EF4-FFF2-40B4-BE49-F238E27FC236}">
                <a16:creationId xmlns:a16="http://schemas.microsoft.com/office/drawing/2014/main" id="{F4186ADD-799D-4784-A6F9-7810F66287A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413497" y="3486626"/>
            <a:ext cx="2701955" cy="2701955"/>
          </a:xfrm>
          <a:prstGeom prst="rect">
            <a:avLst/>
          </a:prstGeom>
          <a:noFill/>
          <a:ln>
            <a:noFill/>
          </a:ln>
        </p:spPr>
      </p:pic>
    </p:spTree>
    <p:extLst>
      <p:ext uri="{BB962C8B-B14F-4D97-AF65-F5344CB8AC3E}">
        <p14:creationId xmlns:p14="http://schemas.microsoft.com/office/powerpoint/2010/main" val="152178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4C02-114F-4565-AB7E-93F91955C619}"/>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17DDD6F-4F74-4FDB-B98B-5536FE3002C0}"/>
              </a:ext>
            </a:extLst>
          </p:cNvPr>
          <p:cNvSpPr>
            <a:spLocks noGrp="1"/>
          </p:cNvSpPr>
          <p:nvPr>
            <p:ph idx="1"/>
          </p:nvPr>
        </p:nvSpPr>
        <p:spPr>
          <a:xfrm>
            <a:off x="7640315" y="3631406"/>
            <a:ext cx="1985466" cy="3034109"/>
          </a:xfrm>
        </p:spPr>
        <p:txBody>
          <a:bodyPr/>
          <a:lstStyle/>
          <a:p>
            <a:pPr marL="0" indent="0">
              <a:buNone/>
            </a:pPr>
            <a:r>
              <a:rPr lang="en-US" dirty="0"/>
              <a:t>Linda Germain</a:t>
            </a:r>
          </a:p>
          <a:p>
            <a:pPr marL="0" indent="0">
              <a:buNone/>
            </a:pPr>
            <a:endParaRPr lang="en-NZ" dirty="0"/>
          </a:p>
        </p:txBody>
      </p:sp>
      <p:pic>
        <p:nvPicPr>
          <p:cNvPr id="4" name="Picture 3" descr="Tetra Pak Collagraph Printing (£156 concessionary price ...">
            <a:hlinkClick r:id="rId2" tgtFrame="&quot;_blank&quot;"/>
            <a:extLst>
              <a:ext uri="{FF2B5EF4-FFF2-40B4-BE49-F238E27FC236}">
                <a16:creationId xmlns:a16="http://schemas.microsoft.com/office/drawing/2014/main" id="{43471C11-B8C8-40D2-A9EB-3D429745E1A2}"/>
              </a:ext>
            </a:extLst>
          </p:cNvPr>
          <p:cNvPicPr/>
          <p:nvPr/>
        </p:nvPicPr>
        <p:blipFill rotWithShape="1">
          <a:blip r:embed="rId3">
            <a:extLst>
              <a:ext uri="{28A0092B-C50C-407E-A947-70E740481C1C}">
                <a14:useLocalDpi xmlns:a14="http://schemas.microsoft.com/office/drawing/2010/main" val="0"/>
              </a:ext>
            </a:extLst>
          </a:blip>
          <a:srcRect l="12950" t="1749"/>
          <a:stretch/>
        </p:blipFill>
        <p:spPr bwMode="auto">
          <a:xfrm>
            <a:off x="196644" y="226142"/>
            <a:ext cx="7354529" cy="6266733"/>
          </a:xfrm>
          <a:prstGeom prst="rect">
            <a:avLst/>
          </a:prstGeom>
          <a:noFill/>
          <a:ln>
            <a:noFill/>
          </a:ln>
        </p:spPr>
      </p:pic>
      <p:pic>
        <p:nvPicPr>
          <p:cNvPr id="1026" name="Picture 2" descr="Tetra Pak intaglio prints - Linda Germain">
            <a:extLst>
              <a:ext uri="{FF2B5EF4-FFF2-40B4-BE49-F238E27FC236}">
                <a16:creationId xmlns:a16="http://schemas.microsoft.com/office/drawing/2014/main" id="{46FCFA87-C26D-4729-A004-17624A342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315" y="192484"/>
            <a:ext cx="4355041" cy="3266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black and white tetra pak prints by linda germain - Linda Germain">
            <a:extLst>
              <a:ext uri="{FF2B5EF4-FFF2-40B4-BE49-F238E27FC236}">
                <a16:creationId xmlns:a16="http://schemas.microsoft.com/office/drawing/2014/main" id="{5EC9FBD7-A2FA-4701-85E6-7F3839ADE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5610" y="3593702"/>
            <a:ext cx="2338888" cy="311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17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5B36-C642-4B58-9AFA-4C6DAB7DCC78}"/>
              </a:ext>
            </a:extLst>
          </p:cNvPr>
          <p:cNvSpPr>
            <a:spLocks noGrp="1"/>
          </p:cNvSpPr>
          <p:nvPr>
            <p:ph type="title"/>
          </p:nvPr>
        </p:nvSpPr>
        <p:spPr>
          <a:xfrm>
            <a:off x="759542" y="99654"/>
            <a:ext cx="10515600" cy="1325563"/>
          </a:xfrm>
        </p:spPr>
        <p:txBody>
          <a:bodyPr/>
          <a:lstStyle/>
          <a:p>
            <a:r>
              <a:rPr lang="en-US" dirty="0" err="1"/>
              <a:t>Tetrapak</a:t>
            </a:r>
            <a:r>
              <a:rPr lang="en-US" dirty="0"/>
              <a:t> printing workshop with Kathy Boyle </a:t>
            </a:r>
            <a:endParaRPr lang="en-NZ" dirty="0"/>
          </a:p>
        </p:txBody>
      </p:sp>
      <p:pic>
        <p:nvPicPr>
          <p:cNvPr id="5" name="Content Placeholder 4" descr="A picture containing building, clock&#10;&#10;Description automatically generated">
            <a:extLst>
              <a:ext uri="{FF2B5EF4-FFF2-40B4-BE49-F238E27FC236}">
                <a16:creationId xmlns:a16="http://schemas.microsoft.com/office/drawing/2014/main" id="{71C28290-49B8-4243-AFD9-BD466941DE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2539" y="1253331"/>
            <a:ext cx="5328168" cy="4351338"/>
          </a:xfrm>
        </p:spPr>
      </p:pic>
      <p:pic>
        <p:nvPicPr>
          <p:cNvPr id="7" name="Picture 6" descr="A close up of a tall building&#10;&#10;Description automatically generated">
            <a:extLst>
              <a:ext uri="{FF2B5EF4-FFF2-40B4-BE49-F238E27FC236}">
                <a16:creationId xmlns:a16="http://schemas.microsoft.com/office/drawing/2014/main" id="{9E41BEA5-1E8F-4912-975C-1432A1776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221" y="1323047"/>
            <a:ext cx="3655702" cy="4487818"/>
          </a:xfrm>
          <a:prstGeom prst="rect">
            <a:avLst/>
          </a:prstGeom>
        </p:spPr>
      </p:pic>
      <p:pic>
        <p:nvPicPr>
          <p:cNvPr id="9" name="Picture 8" descr="A picture containing graffiti, stone&#10;&#10;Description automatically generated">
            <a:extLst>
              <a:ext uri="{FF2B5EF4-FFF2-40B4-BE49-F238E27FC236}">
                <a16:creationId xmlns:a16="http://schemas.microsoft.com/office/drawing/2014/main" id="{086191A2-AD77-4D2D-8194-9F2427617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21" y="1323047"/>
            <a:ext cx="2860984" cy="4487818"/>
          </a:xfrm>
          <a:prstGeom prst="rect">
            <a:avLst/>
          </a:prstGeom>
        </p:spPr>
      </p:pic>
    </p:spTree>
    <p:extLst>
      <p:ext uri="{BB962C8B-B14F-4D97-AF65-F5344CB8AC3E}">
        <p14:creationId xmlns:p14="http://schemas.microsoft.com/office/powerpoint/2010/main" val="1648408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1367</Words>
  <Application>Microsoft Office PowerPoint</Application>
  <PresentationFormat>Widescreen</PresentationFormat>
  <Paragraphs>61</Paragraphs>
  <Slides>35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Open Sans</vt:lpstr>
      <vt:lpstr>Quattrocento</vt:lpstr>
      <vt:lpstr>Office Theme</vt:lpstr>
      <vt:lpstr>Mono printing – Textures, Collographs, Pronto plates and monotypes</vt:lpstr>
      <vt:lpstr>PowerPoint Presentation</vt:lpstr>
      <vt:lpstr>PowerPoint Presentation</vt:lpstr>
      <vt:lpstr>PowerPoint Presentation</vt:lpstr>
      <vt:lpstr>PowerPoint Presentation</vt:lpstr>
      <vt:lpstr>PowerPoint Presentation</vt:lpstr>
      <vt:lpstr>Tetra Pack printing</vt:lpstr>
      <vt:lpstr>PowerPoint Presentation</vt:lpstr>
      <vt:lpstr>Tetrapak printing workshop with Kathy Boyle </vt:lpstr>
      <vt:lpstr>Found Stencils</vt:lpstr>
      <vt:lpstr>Layered printed texture</vt:lpstr>
      <vt:lpstr>PowerPoint Presentation</vt:lpstr>
      <vt:lpstr>PowerPoint Presentation</vt:lpstr>
      <vt:lpstr>Kathy Boyle art https://www.kathyboyle.nz/books</vt:lpstr>
      <vt:lpstr>Irina Gonzales tetra pack collagraph</vt:lpstr>
      <vt:lpstr>PowerPoint Presentation</vt:lpstr>
      <vt:lpstr>Esther Hansen</vt:lpstr>
      <vt:lpstr>Angela Smets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Esther Hansen (Pukekohe), Bee Box Book, 2019 </vt:lpstr>
      <vt:lpstr>Jodi-Ann Tautari (Hamilton), Mohinui A424,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Mono printing – Textures, Collographs, Pronto plates and monotypes</dc:title>
  <dc:creator>Esther Hansen</dc:creator>
  <cp:lastModifiedBy>Esther Hansen</cp:lastModifiedBy>
  <cp:revision>2</cp:revision>
  <dcterms:created xsi:type="dcterms:W3CDTF">2021-04-21T21:23:37Z</dcterms:created>
  <dcterms:modified xsi:type="dcterms:W3CDTF">2021-04-22T13:29:13Z</dcterms:modified>
</cp:coreProperties>
</file>