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628" r:id="rId3"/>
    <p:sldId id="264" r:id="rId4"/>
    <p:sldId id="569" r:id="rId5"/>
    <p:sldId id="551" r:id="rId6"/>
    <p:sldId id="450" r:id="rId7"/>
    <p:sldId id="552" r:id="rId8"/>
    <p:sldId id="568" r:id="rId9"/>
    <p:sldId id="677" r:id="rId10"/>
    <p:sldId id="614" r:id="rId11"/>
    <p:sldId id="611" r:id="rId12"/>
    <p:sldId id="345" r:id="rId13"/>
    <p:sldId id="615" r:id="rId14"/>
    <p:sldId id="675" r:id="rId15"/>
    <p:sldId id="616" r:id="rId16"/>
    <p:sldId id="617" r:id="rId17"/>
    <p:sldId id="618" r:id="rId18"/>
    <p:sldId id="612" r:id="rId19"/>
    <p:sldId id="613" r:id="rId20"/>
    <p:sldId id="624" r:id="rId21"/>
    <p:sldId id="279" r:id="rId22"/>
    <p:sldId id="625" r:id="rId23"/>
    <p:sldId id="619" r:id="rId24"/>
    <p:sldId id="620" r:id="rId25"/>
    <p:sldId id="621" r:id="rId26"/>
    <p:sldId id="622" r:id="rId27"/>
    <p:sldId id="575" r:id="rId28"/>
    <p:sldId id="572" r:id="rId29"/>
    <p:sldId id="573" r:id="rId30"/>
    <p:sldId id="445" r:id="rId31"/>
    <p:sldId id="446" r:id="rId32"/>
    <p:sldId id="452" r:id="rId33"/>
    <p:sldId id="453" r:id="rId34"/>
    <p:sldId id="454" r:id="rId35"/>
    <p:sldId id="455" r:id="rId36"/>
    <p:sldId id="437" r:id="rId37"/>
    <p:sldId id="456" r:id="rId38"/>
    <p:sldId id="458" r:id="rId39"/>
    <p:sldId id="457" r:id="rId40"/>
    <p:sldId id="438" r:id="rId41"/>
    <p:sldId id="433" r:id="rId42"/>
    <p:sldId id="432" r:id="rId43"/>
    <p:sldId id="275" r:id="rId44"/>
    <p:sldId id="676" r:id="rId45"/>
    <p:sldId id="623" r:id="rId46"/>
    <p:sldId id="603" r:id="rId47"/>
    <p:sldId id="626" r:id="rId48"/>
    <p:sldId id="627" r:id="rId49"/>
    <p:sldId id="629" r:id="rId50"/>
    <p:sldId id="604" r:id="rId51"/>
    <p:sldId id="605" r:id="rId52"/>
    <p:sldId id="607" r:id="rId53"/>
    <p:sldId id="608" r:id="rId54"/>
    <p:sldId id="609" r:id="rId55"/>
    <p:sldId id="610" r:id="rId56"/>
    <p:sldId id="606" r:id="rId57"/>
    <p:sldId id="630" r:id="rId58"/>
    <p:sldId id="25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her Hansen" userId="a9b20299-219e-453d-9e7d-ba85806aa272" providerId="ADAL" clId="{90E54A45-8C4D-42D9-9AA1-F5B1FD4B32A5}"/>
    <pc:docChg chg="modSld">
      <pc:chgData name="Esther Hansen" userId="a9b20299-219e-453d-9e7d-ba85806aa272" providerId="ADAL" clId="{90E54A45-8C4D-42D9-9AA1-F5B1FD4B32A5}" dt="2022-09-28T03:39:12.551" v="0" actId="20577"/>
      <pc:docMkLst>
        <pc:docMk/>
      </pc:docMkLst>
      <pc:sldChg chg="modSp mod">
        <pc:chgData name="Esther Hansen" userId="a9b20299-219e-453d-9e7d-ba85806aa272" providerId="ADAL" clId="{90E54A45-8C4D-42D9-9AA1-F5B1FD4B32A5}" dt="2022-09-28T03:39:12.551" v="0" actId="20577"/>
        <pc:sldMkLst>
          <pc:docMk/>
          <pc:sldMk cId="801753713" sldId="628"/>
        </pc:sldMkLst>
        <pc:spChg chg="mod">
          <ac:chgData name="Esther Hansen" userId="a9b20299-219e-453d-9e7d-ba85806aa272" providerId="ADAL" clId="{90E54A45-8C4D-42D9-9AA1-F5B1FD4B32A5}" dt="2022-09-28T03:39:12.551" v="0" actId="20577"/>
          <ac:spMkLst>
            <pc:docMk/>
            <pc:sldMk cId="801753713" sldId="628"/>
            <ac:spMk id="2" creationId="{390C99E2-E8E8-4507-9560-07CDF863FC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1F2F4-3352-4967-8915-DF2A1B10B9CF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59490-AB0B-4839-9203-DFB813B913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047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40347-7676-41A1-B113-1D48041FB9DD}" type="slidenum">
              <a:rPr lang="en-NZ" smtClean="0"/>
              <a:t>46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075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8232-BF4B-4607-919F-AE31E00E6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9B7F1-E02C-47D7-8694-4AEE29BB9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F1AF5-4F1E-42FE-9DE6-646DC5F5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D8753-A196-49D2-9FA3-73DC44A6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738A0-8231-47D2-BEF9-231D1CB9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5151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1D4F-A4B3-4031-8D1E-12A7AA9F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671F6-3646-48C2-8C7E-A7639F2DD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F1722-25ED-4DAC-9101-539B2672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648DC-2DC9-4A65-8B7C-72331ED5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F117E-F866-43EF-9337-691A4C44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331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88B930-F30B-41E9-A06C-41FC1E7C8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7B404-C957-4007-9EBB-83B8415DE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7842E-45E5-400C-BC29-3C3FA9731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DDBA-6F84-4CAB-8CDD-2BF40BF87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D2711-6A14-472F-AA59-BEE775A1B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8773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C94E0-A1D5-497B-82AE-EDF00D8E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7F755-996B-43E2-8145-435088432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C91F4-4FE9-4190-BF21-E4225715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84193-32C9-4161-B6C6-E30CD4B5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B544-6F2D-45BB-80B6-598F06EE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014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A18E-A08F-4415-9420-1CD971AE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D7B17-F1E0-4A49-96C2-A4247C8C6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CAA94-9B0B-4486-A004-037C5B40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191B3-DFF8-4794-8F76-9C70DE30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3C7EA-1A4E-4FE4-9AA1-202D6BDF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699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A0930-2F52-4C9B-8018-33F1B6A4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2CFF4-AB4A-4098-9136-D882902429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6400B-BB8E-4E28-BCE7-0E505CA79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B8A05-D963-432C-847A-0AB5F6B46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9C1D1-FE90-422A-8AB0-5D522F51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2689B-FF25-4137-A118-63901BFD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9945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1DE9-65F7-4706-B06E-D9BA4B1C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2E91B-9E52-4615-A6D1-1BF86CF48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617F4-BE2B-47EE-B2C0-38D31143F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41E8B-5415-4DF3-BC26-D501E0135C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DB38B-BDB9-46A4-A111-887C5FF65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A3509-72FC-4FDE-A699-6D5528AD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319C4-5177-4A38-8C1E-FA8650E9A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AFF9A-FC06-42C1-93E9-D2C99B9E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437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3BA7D-32FF-4A3A-B0BD-A5DD1A5A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39327B-3B7C-4291-8F17-7367B03C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98D72-D2AB-4DF0-826B-C08D4800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D7480-1C2F-4B17-936C-24507D7D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781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D8A55E-C750-4817-AEAB-BC5C0595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F83AB-B79D-4B82-8FE7-E89A5DB1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150DC-5528-4F6F-9B8A-B36776B9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2227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D67B0-6DAD-4E2A-8D8A-851A888E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122E1-6E8B-4FE6-8873-30DD9F74E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1E649-9EE8-4B96-AACB-D95B2BE99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217FC-EC65-4E4A-8DAF-8CAF0833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6FC2C-0FDD-4E36-863B-F3963B89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D77E4-2FC5-4A7E-94B4-9194A9FB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7977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BC9C-A614-415B-A5CF-84AC26F9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8AE9E-F83F-4F4D-8BEF-1E6EB37001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2BD11-EABB-430D-A100-674E4A47E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D959E-1C62-4757-AB00-8FB3B928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A7A40-1C2C-47CF-9F38-E34E2209B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72071-E16E-427B-95EB-BCDAA3AD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071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7E903-9B7C-4F41-8B3A-476F09FD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1DBF6-D9BD-410C-99FD-058A1AA13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A683D-75A2-46C0-B3AC-7FED3AD9D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7BA0-48D6-4BCF-BF85-A02A661A9283}" type="datetimeFigureOut">
              <a:rPr lang="en-NZ" smtClean="0"/>
              <a:t>28/09/2022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B7ED9-575F-4C7A-8ECA-971E27B15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2C644-E498-475A-855E-730F27B40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1A8FD-A40A-43DA-BFD0-9EA93148608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27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zprintmakers.com/2011/12/interview-susan-hurrell-fieldes.html" TargetMode="External"/><Relationship Id="rId2" Type="http://schemas.openxmlformats.org/officeDocument/2006/relationships/hyperlink" Target="https://www.railwaystreetstudios.co.nz/products/fac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vimeo.com/4152342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brella.org.au/compactprints/portfolio/susan-hurrell-fieldes/" TargetMode="External"/><Relationship Id="rId3" Type="http://schemas.openxmlformats.org/officeDocument/2006/relationships/image" Target="../media/image29.jpeg"/><Relationship Id="rId7" Type="http://schemas.openxmlformats.org/officeDocument/2006/relationships/hyperlink" Target="https://www.pinterest.nz/pin/805511083350159767/" TargetMode="External"/><Relationship Id="rId2" Type="http://schemas.openxmlformats.org/officeDocument/2006/relationships/hyperlink" Target="http://www.nzprintmakers.com/2011/12/interview-susan-hurrell-fielde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hyperlink" Target="http://www.mcatamneygallery.co.nz/printmaking/susan-hurrell-fieldes/?t=Gallery&amp;n=326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11525522254814/" TargetMode="External"/><Relationship Id="rId7" Type="http://schemas.openxmlformats.org/officeDocument/2006/relationships/image" Target="../media/image36.jpeg"/><Relationship Id="rId2" Type="http://schemas.openxmlformats.org/officeDocument/2006/relationships/hyperlink" Target="https://www.facebook.com/groups/111525522254814/user/100000099705024/?__tn__=-UC*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ikaland.com/2011/08/18/naz-rahbar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argocollective.com/danamcclure/Line-Series-Monoprint-No-05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cargocollective.com/danamcclure/Line-Series-Monoprint-No-0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riggs.typepad.com/photos/euphorbia/euphorbia_1_36x36.html" TargetMode="External"/><Relationship Id="rId7" Type="http://schemas.openxmlformats.org/officeDocument/2006/relationships/image" Target="../media/image45.jpeg"/><Relationship Id="rId2" Type="http://schemas.openxmlformats.org/officeDocument/2006/relationships/hyperlink" Target="https://briggs.typepad.com/photos/november_11_workshop/img_045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pinterest.nz/jkonopka/erik-gonzal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i.pinimg.com/originals/a2/83/27/a28327e1c45cebe7c8ed0eb23ddd8ea6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bethcharles.net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seedgallery.co.nz/collections/duncan-pepe-long-remnan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zprintmakers.com/2014/03/monotype-monoprint.html" TargetMode="External"/><Relationship Id="rId2" Type="http://schemas.openxmlformats.org/officeDocument/2006/relationships/hyperlink" Target="https://aucklandprintstudio.tumblr.com/post/103453763901/duncan-pepe-long-blue-moon-2014-2-lay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foenandergalleries.co.nz/artist/belinda-griffith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belindagriffiths.com/section/453087-Mono-The-Painterly-Print-2017-Franklin-Art-Centre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belindagriffiths.com/section/32135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lynnbrofsk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elindadelpesco.com/author/belindadelpesco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ophielecuyer.com/impression/" TargetMode="External"/><Relationship Id="rId4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ophielecuyer.com/impressio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ophielecuyer.com/impression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ophielecuyer.com/impression/" TargetMode="External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ophielecuyer.com/impression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sophielecuyer.com/impress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cpeNGPDrrQ" TargetMode="External"/><Relationship Id="rId2" Type="http://schemas.openxmlformats.org/officeDocument/2006/relationships/hyperlink" Target="https://vimeo.com/31529891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hyperlink" Target="https://www.google.com/culturalinstitute/asset-viewer/uQE24xvdFUL2R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cula.com/artists/jason-greig/" TargetMode="External"/><Relationship Id="rId2" Type="http://schemas.openxmlformats.org/officeDocument/2006/relationships/hyperlink" Target="https://www.pinterest.nz/pin/707909635155691460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mwa.org/blog/artist-spotlight/nature-and-continuity-in-prints-by-emmi-whitehorse/" TargetMode="Externa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irley-stevenson.com/Light-Dark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panbasket/4386046903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ebloq.com/author/steven-hugh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ea.org/FAEAApps/Conference/Handouts/28/MonoprintsGetAllStitchedUpFAEA2018-GoogleDocs.pdf" TargetMode="Externa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hyperlink" Target="https://www.laurabermanproject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foenandergalleries.co.nz/artist/stanley-palm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s://thevirtualinstructor.com/blog/timed-drawing-exercise-monopr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ndiwarner.com/monotypes" TargetMode="External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s://trishmey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s://www.remarqueprintshop.com/store/c28/Mary_Sundstrom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hagDDR5Ek" TargetMode="External"/><Relationship Id="rId2" Type="http://schemas.openxmlformats.org/officeDocument/2006/relationships/hyperlink" Target="https://www.youtube.com/watch?v=MbNcysveMW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-find-wildness.com/2010/03/ceri-amphlet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A9328-0B47-4BC7-BB6A-31F362471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Mono Printing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13A0B-EBA4-424B-A137-304AE16F08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/>
              <a:t>Linear transfer prints</a:t>
            </a:r>
          </a:p>
          <a:p>
            <a:r>
              <a:rPr lang="en-NZ" dirty="0"/>
              <a:t>Monotypes</a:t>
            </a:r>
          </a:p>
        </p:txBody>
      </p:sp>
    </p:spTree>
    <p:extLst>
      <p:ext uri="{BB962C8B-B14F-4D97-AF65-F5344CB8AC3E}">
        <p14:creationId xmlns:p14="http://schemas.microsoft.com/office/powerpoint/2010/main" val="1242329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EAEF-397F-4576-BA96-0BC1979A2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Susan Hurrell-Fieldes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2F62-B41F-4635-A55A-373C901F5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22180"/>
            <a:ext cx="6991350" cy="6453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NZ" dirty="0">
                <a:hlinkClick r:id="rId2"/>
              </a:rPr>
              <a:t>https://www.railwaystreetstudios.co.nz/products/faces</a:t>
            </a:r>
            <a:endParaRPr lang="en-NZ" dirty="0"/>
          </a:p>
          <a:p>
            <a:pPr marL="0" indent="0">
              <a:buNone/>
            </a:pPr>
            <a:r>
              <a:rPr lang="en-NZ" dirty="0">
                <a:hlinkClick r:id="rId3"/>
              </a:rPr>
              <a:t>http://www.nzprintmakers.com/2011/12/interview-susan-hurrell-fieldes.html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9218" name="Picture 2" descr="Faces, Susan Hurrell-fieldes, print making, Mono type, New Zealand print  making, Newmarket gallery Auckland art gallery – Railway Str. Studios">
            <a:extLst>
              <a:ext uri="{FF2B5EF4-FFF2-40B4-BE49-F238E27FC236}">
                <a16:creationId xmlns:a16="http://schemas.microsoft.com/office/drawing/2014/main" id="{4229AFC3-0C5B-4AA3-863F-0ACBD6A04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14861"/>
          <a:stretch/>
        </p:blipFill>
        <p:spPr bwMode="auto">
          <a:xfrm>
            <a:off x="241788" y="1033462"/>
            <a:ext cx="6858000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ew Zealand Printmakers: Interview: Susan Hurrell Fieldes">
            <a:extLst>
              <a:ext uri="{FF2B5EF4-FFF2-40B4-BE49-F238E27FC236}">
                <a16:creationId xmlns:a16="http://schemas.microsoft.com/office/drawing/2014/main" id="{806E6CB7-8F4F-444C-B1EA-6F7C0060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13" y="471488"/>
            <a:ext cx="4254012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1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9521-A48E-41DD-A9E4-FFF08E61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2" y="428626"/>
            <a:ext cx="6143625" cy="1747838"/>
          </a:xfrm>
        </p:spPr>
        <p:txBody>
          <a:bodyPr>
            <a:normAutofit fontScale="90000"/>
          </a:bodyPr>
          <a:lstStyle/>
          <a:p>
            <a:r>
              <a:rPr lang="en-NZ" sz="4000" b="0" i="0" dirty="0">
                <a:solidFill>
                  <a:srgbClr val="1A2E3B"/>
                </a:solidFill>
                <a:effectLst/>
                <a:latin typeface="Helvetica Neue"/>
              </a:rPr>
              <a:t>Monoprint with Simon Ripley</a:t>
            </a:r>
            <a:br>
              <a:rPr lang="en-NZ" sz="4000" b="0" i="0" dirty="0">
                <a:solidFill>
                  <a:srgbClr val="1A2E3B"/>
                </a:solidFill>
                <a:effectLst/>
                <a:latin typeface="Helvetica Neue"/>
              </a:rPr>
            </a:br>
            <a:r>
              <a:rPr lang="en-NZ" sz="4000" dirty="0">
                <a:hlinkClick r:id="rId2"/>
              </a:rPr>
              <a:t>https://vimeo.com/41523428</a:t>
            </a:r>
            <a:br>
              <a:rPr lang="en-NZ" dirty="0"/>
            </a:br>
            <a:r>
              <a:rPr lang="en-US" altLang="en-US" sz="2700" dirty="0">
                <a:solidFill>
                  <a:srgbClr val="1A2E3B"/>
                </a:solidFill>
                <a:latin typeface="Helvetica Neue"/>
              </a:rPr>
              <a:t>Double Elephant Print Workshop</a:t>
            </a:r>
            <a:b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A15F5-EAC6-4AFE-BD46-48AAACC5A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6" t="20860" r="13992" b="10538"/>
          <a:stretch/>
        </p:blipFill>
        <p:spPr>
          <a:xfrm>
            <a:off x="171450" y="2105025"/>
            <a:ext cx="5724525" cy="3038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FD7112-B8EC-413E-B10E-3FC8FA968B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78" t="19305" r="13828" b="10324"/>
          <a:stretch/>
        </p:blipFill>
        <p:spPr>
          <a:xfrm>
            <a:off x="6172200" y="263525"/>
            <a:ext cx="5649164" cy="3038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72AF7-E397-4432-BD3A-578EBD164C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91" t="21528" r="14843" b="10556"/>
          <a:stretch/>
        </p:blipFill>
        <p:spPr>
          <a:xfrm>
            <a:off x="6164095" y="3467101"/>
            <a:ext cx="5747628" cy="30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26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965" y="4671613"/>
            <a:ext cx="2306038" cy="1690550"/>
          </a:xfrm>
        </p:spPr>
        <p:txBody>
          <a:bodyPr>
            <a:noAutofit/>
          </a:bodyPr>
          <a:lstStyle/>
          <a:p>
            <a:r>
              <a:rPr lang="en-NZ" sz="2800" dirty="0"/>
              <a:t>Golden Open acrylic mono printing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68" y="185338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96" y="3673856"/>
            <a:ext cx="2227313" cy="296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r="3855"/>
          <a:stretch/>
        </p:blipFill>
        <p:spPr>
          <a:xfrm>
            <a:off x="10058400" y="3673856"/>
            <a:ext cx="2009105" cy="296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27888" r="16879" b="9388"/>
          <a:stretch/>
        </p:blipFill>
        <p:spPr>
          <a:xfrm>
            <a:off x="144537" y="3673856"/>
            <a:ext cx="4997003" cy="2969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t="12848" r="15341" b="11660"/>
          <a:stretch/>
        </p:blipFill>
        <p:spPr>
          <a:xfrm>
            <a:off x="144537" y="185338"/>
            <a:ext cx="4997003" cy="33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7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1EF9-3EE9-4126-95B3-59D724FF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5450"/>
          </a:xfrm>
        </p:spPr>
        <p:txBody>
          <a:bodyPr>
            <a:normAutofit fontScale="90000"/>
          </a:bodyPr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Susan Hurrell-Fieldes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31EF9-CE87-44F2-8E3A-CDDF6D9CF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88" y="5486400"/>
            <a:ext cx="4448175" cy="1114425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Susan Hurrell Fieldes</a:t>
            </a:r>
            <a:r>
              <a:rPr lang="en-NZ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2011, Monotype print </a:t>
            </a:r>
            <a:r>
              <a:rPr lang="en-NZ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"The body of work around this comes from </a:t>
            </a:r>
            <a:r>
              <a:rPr lang="en-NZ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NZ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the photographs I took in my last trip to NY in April.</a:t>
            </a:r>
            <a:r>
              <a:rPr lang="en-NZ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NZ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The street art fascinates me; the graffiti, the etchings in the footpath, on the roads, the crumbling pedestrian markings, the smells, the noise...mostly, the energy."</a:t>
            </a:r>
            <a:endParaRPr lang="en-NZ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NZ" dirty="0">
                <a:hlinkClick r:id="rId2"/>
              </a:rPr>
              <a:t>http://www.nzprintmakers.com/2011/12/interview-susan-hurrell-fieldes.html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0242" name="Picture 2" descr="Interview: Susan Hurrell Fieldes - New Zealand Printmakers">
            <a:extLst>
              <a:ext uri="{FF2B5EF4-FFF2-40B4-BE49-F238E27FC236}">
                <a16:creationId xmlns:a16="http://schemas.microsoft.com/office/drawing/2014/main" id="{ACEFF6FB-3CB1-490D-967C-B0FB4BC2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081088"/>
            <a:ext cx="4448175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BF58C-9D04-484B-AFCB-804587AB5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83" t="21111" r="7681" b="22431"/>
          <a:stretch/>
        </p:blipFill>
        <p:spPr>
          <a:xfrm>
            <a:off x="4791074" y="1081088"/>
            <a:ext cx="3114675" cy="4238625"/>
          </a:xfrm>
          <a:prstGeom prst="rect">
            <a:avLst/>
          </a:prstGeom>
        </p:spPr>
      </p:pic>
      <p:pic>
        <p:nvPicPr>
          <p:cNvPr id="10246" name="Picture 6" descr="Susan Hurrell Fieldes | Compact Prints">
            <a:extLst>
              <a:ext uri="{FF2B5EF4-FFF2-40B4-BE49-F238E27FC236}">
                <a16:creationId xmlns:a16="http://schemas.microsoft.com/office/drawing/2014/main" id="{98E61353-3C7F-42CE-8F04-558469992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0" y="195262"/>
            <a:ext cx="3844018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Susan Hurrell Fieldes Printmaking Artist Mcatamney Gallery Geraldine NZ">
            <a:extLst>
              <a:ext uri="{FF2B5EF4-FFF2-40B4-BE49-F238E27FC236}">
                <a16:creationId xmlns:a16="http://schemas.microsoft.com/office/drawing/2014/main" id="{46917331-9883-4CBC-A8C6-1AA245B22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7902" r="10058" b="12305"/>
          <a:stretch/>
        </p:blipFill>
        <p:spPr bwMode="auto">
          <a:xfrm>
            <a:off x="8043860" y="4132264"/>
            <a:ext cx="3524376" cy="25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0B3FDF-360D-4437-B89C-C97CE95EB40A}"/>
              </a:ext>
            </a:extLst>
          </p:cNvPr>
          <p:cNvSpPr txBox="1"/>
          <p:nvPr/>
        </p:nvSpPr>
        <p:spPr>
          <a:xfrm>
            <a:off x="4791074" y="5416551"/>
            <a:ext cx="31146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100" dirty="0">
                <a:hlinkClick r:id="rId7"/>
              </a:rPr>
              <a:t>https://www.pinterest.nz/pin/805511083350159767/</a:t>
            </a:r>
            <a:endParaRPr lang="en-NZ" sz="1100" dirty="0"/>
          </a:p>
          <a:p>
            <a:r>
              <a:rPr lang="en-NZ" sz="1100" dirty="0">
                <a:hlinkClick r:id="rId8"/>
              </a:rPr>
              <a:t>https://www.umbrella.org.au/compactprints/portfolio/susan-hurrell-fieldes/</a:t>
            </a:r>
            <a:endParaRPr lang="en-NZ" sz="1100" dirty="0"/>
          </a:p>
          <a:p>
            <a:r>
              <a:rPr lang="en-NZ" sz="1100" dirty="0">
                <a:hlinkClick r:id="rId9"/>
              </a:rPr>
              <a:t>http://www.mcatamneygallery.co.nz/printmaking/susan-hurrell-fieldes/?t=Gallery&amp;n=3263</a:t>
            </a:r>
            <a:endParaRPr lang="en-NZ" sz="1100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9584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80FC-282B-4B34-9632-B68C2DA5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A9A3-EE4A-421B-B230-C2462018D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7947" y="2896374"/>
            <a:ext cx="2531250" cy="3781827"/>
          </a:xfrm>
        </p:spPr>
        <p:txBody>
          <a:bodyPr/>
          <a:lstStyle/>
          <a:p>
            <a:pPr marL="0" indent="0">
              <a:buNone/>
            </a:pPr>
            <a:r>
              <a:rPr lang="en-NZ" b="1" i="0" u="none" strike="noStrike" dirty="0">
                <a:solidFill>
                  <a:srgbClr val="050505"/>
                </a:solidFill>
                <a:effectLst/>
                <a:latin typeface="inherit"/>
                <a:hlinkClick r:id="rId2"/>
              </a:rPr>
              <a:t>Ruby </a:t>
            </a:r>
            <a:r>
              <a:rPr lang="en-NZ" b="1" i="0" u="none" strike="noStrike" dirty="0" err="1">
                <a:solidFill>
                  <a:srgbClr val="050505"/>
                </a:solidFill>
                <a:effectLst/>
                <a:latin typeface="inherit"/>
                <a:hlinkClick r:id="rId2"/>
              </a:rPr>
              <a:t>Silvious</a:t>
            </a:r>
            <a:endParaRPr lang="en-NZ" b="0" i="0" dirty="0">
              <a:solidFill>
                <a:srgbClr val="050505"/>
              </a:solidFill>
              <a:effectLst/>
              <a:latin typeface="inherit"/>
            </a:endParaRPr>
          </a:p>
          <a:p>
            <a:pPr marL="0" indent="0">
              <a:buNone/>
            </a:pPr>
            <a:r>
              <a:rPr lang="en-NZ" dirty="0">
                <a:hlinkClick r:id="rId3"/>
              </a:rPr>
              <a:t>https://www.facebook.com/groups/111525522254814/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B062DB5D-83F0-426F-A154-A69972B53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5" y="96740"/>
            <a:ext cx="6581462" cy="65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CBFC8A7B-4D0D-4E08-B86B-6CA0D259C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06" y="96741"/>
            <a:ext cx="253125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F62AA1F6-1171-4720-BBCE-60E9E028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395" y="78385"/>
            <a:ext cx="2549605" cy="25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flower">
            <a:extLst>
              <a:ext uri="{FF2B5EF4-FFF2-40B4-BE49-F238E27FC236}">
                <a16:creationId xmlns:a16="http://schemas.microsoft.com/office/drawing/2014/main" id="{38D196EB-5698-4610-A838-99A82B89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07" y="2712378"/>
            <a:ext cx="253125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01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E7F8-12B9-4ABB-8259-54FA7EBF1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525"/>
          </a:xfrm>
        </p:spPr>
        <p:txBody>
          <a:bodyPr>
            <a:normAutofit fontScale="90000"/>
          </a:bodyPr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Naz Rahbar</a:t>
            </a:r>
            <a:endParaRPr lang="en-NZ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2E34AC2-1A5C-4D57-AB4F-6EFD74C64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09650"/>
            <a:ext cx="3728438" cy="571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az Rahbar">
            <a:extLst>
              <a:ext uri="{FF2B5EF4-FFF2-40B4-BE49-F238E27FC236}">
                <a16:creationId xmlns:a16="http://schemas.microsoft.com/office/drawing/2014/main" id="{B033F854-7D68-4DEB-B9AE-A47893178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652463"/>
            <a:ext cx="41910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9F210-9393-4DB2-9155-484AB9DA8EBC}"/>
              </a:ext>
            </a:extLst>
          </p:cNvPr>
          <p:cNvSpPr txBox="1"/>
          <p:nvPr/>
        </p:nvSpPr>
        <p:spPr>
          <a:xfrm>
            <a:off x="9428252" y="5839263"/>
            <a:ext cx="2295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4"/>
              </a:rPr>
              <a:t>http://www.pikaland.com/2011/08/18/naz-rahbar/</a:t>
            </a:r>
            <a:endParaRPr lang="en-NZ" dirty="0"/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47004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018A-A712-47CF-AA62-1FFC2C81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61"/>
            <a:ext cx="10515600" cy="444500"/>
          </a:xfrm>
        </p:spPr>
        <p:txBody>
          <a:bodyPr>
            <a:normAutofit fontScale="90000"/>
          </a:bodyPr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Dana McClure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E3ABF-610E-4B51-9E15-21C94DA18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2290" name="Picture 2" descr="Line Series Monoprint No. 05 - Dana McClure Studio">
            <a:extLst>
              <a:ext uri="{FF2B5EF4-FFF2-40B4-BE49-F238E27FC236}">
                <a16:creationId xmlns:a16="http://schemas.microsoft.com/office/drawing/2014/main" id="{DCC00F18-A253-4DA9-B982-097B11B82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60261"/>
            <a:ext cx="11144250" cy="561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0ED13-0D49-4C70-8F92-A9B0C4F0D7F7}"/>
              </a:ext>
            </a:extLst>
          </p:cNvPr>
          <p:cNvSpPr txBox="1"/>
          <p:nvPr/>
        </p:nvSpPr>
        <p:spPr>
          <a:xfrm>
            <a:off x="523875" y="6211669"/>
            <a:ext cx="6899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hlinkClick r:id="rId3"/>
              </a:rPr>
              <a:t>https://cargocollective.com/danamcclure/Line-Series-Monoprint-No-05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82222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CA2D-AEA8-49FB-B625-4B4BF9EA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96" y="365126"/>
            <a:ext cx="6144904" cy="596899"/>
          </a:xfrm>
        </p:spPr>
        <p:txBody>
          <a:bodyPr>
            <a:normAutofit fontScale="90000"/>
          </a:bodyPr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Dana McClure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9086-43BC-4B92-B0F7-385B5297E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190" y="5495925"/>
            <a:ext cx="6062609" cy="6810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dirty="0">
                <a:hlinkClick r:id="rId2"/>
              </a:rPr>
              <a:t>https://cargocollective.com/danamcclure/Line-Series-Monoprint-No-05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3314" name="Picture 2" descr="Line Series Monoprint #1 (Original Art) — Dana McClure">
            <a:extLst>
              <a:ext uri="{FF2B5EF4-FFF2-40B4-BE49-F238E27FC236}">
                <a16:creationId xmlns:a16="http://schemas.microsoft.com/office/drawing/2014/main" id="{A9AD5E59-3AEA-4ABA-858E-6958D5ABA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82562"/>
            <a:ext cx="5104121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Line Series Monoprint No. 05 - Dana McClure Studio">
            <a:extLst>
              <a:ext uri="{FF2B5EF4-FFF2-40B4-BE49-F238E27FC236}">
                <a16:creationId xmlns:a16="http://schemas.microsoft.com/office/drawing/2014/main" id="{E108A5C8-3D62-410A-A1B5-F61E7103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922" y="962025"/>
            <a:ext cx="7029303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12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4696-320E-48E3-AC69-BCA56F9E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00463"/>
            <a:ext cx="10515600" cy="471488"/>
          </a:xfrm>
        </p:spPr>
        <p:txBody>
          <a:bodyPr>
            <a:normAutofit fontScale="90000"/>
          </a:bodyPr>
          <a:lstStyle/>
          <a:p>
            <a:r>
              <a:rPr lang="en-NZ" dirty="0"/>
              <a:t>Margaret Briggs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A03AA-3CEF-4620-AED9-A7499E3B2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8696" y="349321"/>
            <a:ext cx="1111923" cy="6520585"/>
          </a:xfrm>
        </p:spPr>
        <p:txBody>
          <a:bodyPr vert="vert270">
            <a:normAutofit fontScale="62500" lnSpcReduction="20000"/>
          </a:bodyPr>
          <a:lstStyle/>
          <a:p>
            <a:r>
              <a:rPr lang="en-NZ" dirty="0">
                <a:hlinkClick r:id="rId2"/>
              </a:rPr>
              <a:t>https://briggs.typepad.com/photos/november_11_workshop/img_0451.html</a:t>
            </a:r>
            <a:endParaRPr lang="en-NZ" dirty="0"/>
          </a:p>
          <a:p>
            <a:r>
              <a:rPr lang="en-NZ" dirty="0">
                <a:hlinkClick r:id="rId3"/>
              </a:rPr>
              <a:t>https://briggs.typepad.com/photos/euphorbia/euphorbia_1_36x36.html</a:t>
            </a:r>
            <a:endParaRPr lang="en-NZ" dirty="0"/>
          </a:p>
          <a:p>
            <a:endParaRPr lang="en-N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FE24484-0F86-419B-AB9A-52A068F3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819150"/>
            <a:ext cx="47625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BD40A23-3F0E-4222-9B4D-32191F48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09549"/>
            <a:ext cx="47625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A0543320-67B7-47E0-9AC4-724B31847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132974"/>
            <a:ext cx="2600325" cy="261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660D803-10BA-4771-A5D0-03724DA8E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522" y="4132974"/>
            <a:ext cx="2091928" cy="261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722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DC74-BBF9-4E35-ADAA-96D47698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6934E-DCA6-4DD4-8C98-26ACA1133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450" y="5907881"/>
            <a:ext cx="6943725" cy="7497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NZ" sz="4000" b="0" i="0" dirty="0">
                <a:solidFill>
                  <a:srgbClr val="111111"/>
                </a:solidFill>
                <a:effectLst/>
                <a:latin typeface="-apple-system"/>
              </a:rPr>
              <a:t>Erik Gonzalez</a:t>
            </a:r>
          </a:p>
          <a:p>
            <a:pPr marL="0" indent="0">
              <a:buNone/>
            </a:pPr>
            <a:r>
              <a:rPr lang="en-NZ" sz="2300" dirty="0">
                <a:hlinkClick r:id="rId2"/>
              </a:rPr>
              <a:t>https://www.pinterest.nz/jkonopka/erik-gonzales/</a:t>
            </a:r>
            <a:endParaRPr lang="en-NZ" sz="2300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E4B71DC-D8B1-4C55-82A8-D62606DD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181"/>
            <a:ext cx="398145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02657D2-465B-46AA-8FE4-B70769D0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43" y="307181"/>
            <a:ext cx="4040713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2BCA80CB-754A-4B4B-A5C0-E8DB0606C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49" y="307181"/>
            <a:ext cx="392906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5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C99E2-E8E8-4507-9560-07CDF863F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5925"/>
            <a:ext cx="10515600" cy="1325563"/>
          </a:xfrm>
        </p:spPr>
        <p:txBody>
          <a:bodyPr/>
          <a:lstStyle/>
          <a:p>
            <a:pPr algn="ctr"/>
            <a:r>
              <a:rPr lang="en-NZ" dirty="0"/>
              <a:t>Linear transfer and mono printing</a:t>
            </a:r>
          </a:p>
        </p:txBody>
      </p:sp>
    </p:spTree>
    <p:extLst>
      <p:ext uri="{BB962C8B-B14F-4D97-AF65-F5344CB8AC3E}">
        <p14:creationId xmlns:p14="http://schemas.microsoft.com/office/powerpoint/2010/main" val="801753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2C761-18EB-4834-B707-FC7927C6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850"/>
          </a:xfrm>
        </p:spPr>
        <p:txBody>
          <a:bodyPr>
            <a:normAutofit fontScale="90000"/>
          </a:bodyPr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Sophie Victoria Elliott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94A6B-D24E-4826-91FD-11529190B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335" y="6048374"/>
            <a:ext cx="6785114" cy="4445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NZ" dirty="0">
                <a:hlinkClick r:id="rId2"/>
              </a:rPr>
              <a:t>https://i.pinimg.com/originals/a2/83/27/a28327e1c45cebe7c8ed0eb23ddd8ea6.jpg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9458" name="Picture 2" descr="Sophie Victoria Elliott, monoprint, 2011. | Modern art abstract, Monoprint,  Postmodern art">
            <a:extLst>
              <a:ext uri="{FF2B5EF4-FFF2-40B4-BE49-F238E27FC236}">
                <a16:creationId xmlns:a16="http://schemas.microsoft.com/office/drawing/2014/main" id="{72C2B4D1-F483-4D1E-BCD1-39FBF470C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133475"/>
            <a:ext cx="4739573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onoprint origins 2010-11 - Sophie Victoria Elliott">
            <a:extLst>
              <a:ext uri="{FF2B5EF4-FFF2-40B4-BE49-F238E27FC236}">
                <a16:creationId xmlns:a16="http://schemas.microsoft.com/office/drawing/2014/main" id="{5467CD3C-CE77-488B-8C68-6E9457712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36" y="1133475"/>
            <a:ext cx="678511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62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2024" y="4869161"/>
            <a:ext cx="3898776" cy="1257003"/>
          </a:xfrm>
        </p:spPr>
        <p:txBody>
          <a:bodyPr/>
          <a:lstStyle/>
          <a:p>
            <a:r>
              <a:rPr lang="en-NZ" dirty="0"/>
              <a:t>Adam S Doyle</a:t>
            </a:r>
          </a:p>
        </p:txBody>
      </p:sp>
      <p:pic>
        <p:nvPicPr>
          <p:cNvPr id="4" name="Picture 3" descr="http://farm8.staticflickr.com/7023/6748300169_b77accff11_z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0" b="6862"/>
          <a:stretch/>
        </p:blipFill>
        <p:spPr bwMode="auto">
          <a:xfrm>
            <a:off x="1538745" y="663175"/>
            <a:ext cx="4788024" cy="6147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t="19355" r="41211" b="7743"/>
          <a:stretch/>
        </p:blipFill>
        <p:spPr bwMode="auto">
          <a:xfrm>
            <a:off x="6528048" y="692696"/>
            <a:ext cx="3434988" cy="4077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5520" y="116632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Roll up your collograph with ink. Use cotton buds to wipe away an image or pattern</a:t>
            </a:r>
          </a:p>
          <a:p>
            <a:r>
              <a:rPr lang="en-NZ" dirty="0"/>
              <a:t>Print under moderate pressure. Now play with colour and layering and combining with other prints</a:t>
            </a:r>
          </a:p>
        </p:txBody>
      </p:sp>
    </p:spTree>
    <p:extLst>
      <p:ext uri="{BB962C8B-B14F-4D97-AF65-F5344CB8AC3E}">
        <p14:creationId xmlns:p14="http://schemas.microsoft.com/office/powerpoint/2010/main" val="2075270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6256-2432-4826-8A38-08CBA889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075"/>
          </a:xfrm>
        </p:spPr>
        <p:txBody>
          <a:bodyPr>
            <a:normAutofit fontScale="90000"/>
          </a:bodyPr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Beth Charles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960F9-FCBF-4562-B65F-E07945CA8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3294" y="4561725"/>
            <a:ext cx="4033606" cy="16152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NZ" b="1" i="0" dirty="0">
                <a:solidFill>
                  <a:srgbClr val="333333"/>
                </a:solidFill>
                <a:effectLst/>
                <a:latin typeface="Open Sans"/>
              </a:rPr>
              <a:t>Sea change</a:t>
            </a:r>
            <a:br>
              <a:rPr lang="en-NZ" b="0" i="0" dirty="0">
                <a:solidFill>
                  <a:srgbClr val="333333"/>
                </a:solidFill>
                <a:effectLst/>
                <a:latin typeface="Open Sans"/>
              </a:rPr>
            </a:br>
            <a:br>
              <a:rPr lang="en-NZ" b="0" i="0" dirty="0">
                <a:solidFill>
                  <a:srgbClr val="333333"/>
                </a:solidFill>
                <a:effectLst/>
                <a:latin typeface="Open Sans"/>
              </a:rPr>
            </a:br>
            <a:r>
              <a:rPr lang="en-NZ" b="0" i="0" dirty="0">
                <a:solidFill>
                  <a:srgbClr val="333333"/>
                </a:solidFill>
                <a:effectLst/>
                <a:latin typeface="Open Sans"/>
              </a:rPr>
              <a:t>Relief/monoprint on paper, 2020</a:t>
            </a:r>
            <a:br>
              <a:rPr lang="en-NZ" b="0" i="0" dirty="0">
                <a:solidFill>
                  <a:srgbClr val="333333"/>
                </a:solidFill>
                <a:effectLst/>
                <a:latin typeface="Open Sans"/>
              </a:rPr>
            </a:br>
            <a:r>
              <a:rPr lang="en-NZ" b="0" i="1" dirty="0">
                <a:solidFill>
                  <a:srgbClr val="333333"/>
                </a:solidFill>
                <a:effectLst/>
                <a:latin typeface="Open Sans"/>
              </a:rPr>
              <a:t>Exhibited Waikato Art Awards, Hamilton, NZ, 2020</a:t>
            </a:r>
            <a:endParaRPr lang="en-NZ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0" indent="0">
              <a:buNone/>
            </a:pPr>
            <a:r>
              <a:rPr lang="en-NZ" dirty="0">
                <a:hlinkClick r:id="rId2"/>
              </a:rPr>
              <a:t>http://www.bethcharles.net/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20482" name="Picture 2" descr="Beth Charles, 'Sea change', relief/monoprint on paper in 2020 | Monoprint,  Painting, Art">
            <a:extLst>
              <a:ext uri="{FF2B5EF4-FFF2-40B4-BE49-F238E27FC236}">
                <a16:creationId xmlns:a16="http://schemas.microsoft.com/office/drawing/2014/main" id="{FB8948EE-D75E-4AA5-92A8-4C37C1AF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057275"/>
            <a:ext cx="7580189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0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DB84-0E50-4DD3-94FF-406298754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050"/>
          </a:xfrm>
        </p:spPr>
        <p:txBody>
          <a:bodyPr>
            <a:normAutofit fontScale="90000"/>
          </a:bodyPr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Duncan Pepe Long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BF88-C87D-4CD1-8447-2952A8B15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60281"/>
            <a:ext cx="10515600" cy="5584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NZ" dirty="0">
                <a:hlinkClick r:id="rId2"/>
              </a:rPr>
              <a:t>https://www.seedgallery.co.nz/collections/duncan-pepe-long-remnants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4338" name="Picture 2" descr="Duncan Pepe Long, remnants – Seed Gallery">
            <a:extLst>
              <a:ext uri="{FF2B5EF4-FFF2-40B4-BE49-F238E27FC236}">
                <a16:creationId xmlns:a16="http://schemas.microsoft.com/office/drawing/2014/main" id="{51F81E87-DB24-4413-A595-6CC47C97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uncan Pepe Long, remnants – Seed Gallery">
            <a:extLst>
              <a:ext uri="{FF2B5EF4-FFF2-40B4-BE49-F238E27FC236}">
                <a16:creationId xmlns:a16="http://schemas.microsoft.com/office/drawing/2014/main" id="{28F228C0-7812-4630-9CD7-C0DF0A0F1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emnant X by Duncan Pepe Long">
            <a:extLst>
              <a:ext uri="{FF2B5EF4-FFF2-40B4-BE49-F238E27FC236}">
                <a16:creationId xmlns:a16="http://schemas.microsoft.com/office/drawing/2014/main" id="{779B046C-33AD-4620-A545-C01999DE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8828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739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8B52-2F99-4999-9A9C-FEF82AA82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62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en-NZ" dirty="0"/>
              <a:t>Duncan Pepe Long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C46BE-143B-47BF-8298-0A3380808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5988050"/>
            <a:ext cx="5737581" cy="77628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NZ" dirty="0">
                <a:hlinkClick r:id="rId2"/>
              </a:rPr>
              <a:t>https://aucklandprintstudio.tumblr.com/post/103453763901/duncan-pepe-long-blue-moon-2014-2-layer</a:t>
            </a:r>
            <a:endParaRPr lang="en-NZ" dirty="0"/>
          </a:p>
          <a:p>
            <a:pPr marL="0" indent="0">
              <a:buNone/>
            </a:pPr>
            <a:r>
              <a:rPr lang="en-NZ" dirty="0">
                <a:hlinkClick r:id="rId3"/>
              </a:rPr>
              <a:t>http://www.nzprintmakers.com/2014/03/monotype-monoprint.html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5362" name="Picture 2" descr="Pin on Printmaking">
            <a:extLst>
              <a:ext uri="{FF2B5EF4-FFF2-40B4-BE49-F238E27FC236}">
                <a16:creationId xmlns:a16="http://schemas.microsoft.com/office/drawing/2014/main" id="{7D58720F-F2B7-46FB-84C1-61459D01C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28650"/>
            <a:ext cx="56007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ew Zealand Printmakers: Monotype &amp; Monoprint">
            <a:extLst>
              <a:ext uri="{FF2B5EF4-FFF2-40B4-BE49-F238E27FC236}">
                <a16:creationId xmlns:a16="http://schemas.microsoft.com/office/drawing/2014/main" id="{69B12F3D-8A3F-4967-B2FF-77035958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80" y="387349"/>
            <a:ext cx="5600701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26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6683C-8681-4B41-9747-DF7118D3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100"/>
          </a:xfrm>
        </p:spPr>
        <p:txBody>
          <a:bodyPr>
            <a:normAutofit fontScale="90000"/>
          </a:bodyPr>
          <a:lstStyle/>
          <a:p>
            <a:r>
              <a:rPr lang="en-NZ" dirty="0"/>
              <a:t>Belinda Griffith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F588F-8A1A-4D17-9EA8-42AE9250D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988" y="5319045"/>
            <a:ext cx="6580811" cy="465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000" dirty="0">
                <a:hlinkClick r:id="rId2"/>
              </a:rPr>
              <a:t>https://www.foenandergalleries.co.nz/artist/belinda-griffiths/</a:t>
            </a:r>
            <a:endParaRPr lang="en-NZ" sz="2000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6386" name="Picture 2" descr="Belinda Griffiths - Föenander Galleries | Auckland">
            <a:extLst>
              <a:ext uri="{FF2B5EF4-FFF2-40B4-BE49-F238E27FC236}">
                <a16:creationId xmlns:a16="http://schemas.microsoft.com/office/drawing/2014/main" id="{E85AEE7F-9213-46E2-87CD-98111690D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15139" r="25555" b="15694"/>
          <a:stretch/>
        </p:blipFill>
        <p:spPr bwMode="auto">
          <a:xfrm>
            <a:off x="371475" y="1057275"/>
            <a:ext cx="4076700" cy="553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Belinda Griffiths - Föenander Galleries | Auckland">
            <a:extLst>
              <a:ext uri="{FF2B5EF4-FFF2-40B4-BE49-F238E27FC236}">
                <a16:creationId xmlns:a16="http://schemas.microsoft.com/office/drawing/2014/main" id="{FF7D82F4-E522-4B9F-92A7-811311959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9931" r="7333" b="7500"/>
          <a:stretch/>
        </p:blipFill>
        <p:spPr bwMode="auto">
          <a:xfrm>
            <a:off x="4772989" y="175080"/>
            <a:ext cx="6791325" cy="495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6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35EAA-341E-45D5-AA7D-427902DFA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57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NZ" dirty="0"/>
              <a:t>Belinda Griffith</a:t>
            </a:r>
            <a:br>
              <a:rPr lang="en-NZ" dirty="0"/>
            </a:br>
            <a:r>
              <a:rPr lang="en-NZ" sz="2200" dirty="0">
                <a:hlinkClick r:id="rId2"/>
              </a:rPr>
              <a:t>https://belindagriffiths.com/section/453087-Mono-The-Painterly-Print-2017-Franklin-Art-Centre.html</a:t>
            </a:r>
            <a:br>
              <a:rPr lang="en-NZ" dirty="0"/>
            </a:b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E182C-C299-4BFC-BB87-2E491E9FE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7410" name="Picture 2" descr="Belinda Griffiths">
            <a:extLst>
              <a:ext uri="{FF2B5EF4-FFF2-40B4-BE49-F238E27FC236}">
                <a16:creationId xmlns:a16="http://schemas.microsoft.com/office/drawing/2014/main" id="{E87BEB16-6163-4662-97E5-752DCAE40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12291" r="5037" b="34583"/>
          <a:stretch/>
        </p:blipFill>
        <p:spPr bwMode="auto">
          <a:xfrm>
            <a:off x="565767" y="993418"/>
            <a:ext cx="10859952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565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4910-6092-43F4-B416-C3660062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7200"/>
          </a:xfrm>
        </p:spPr>
        <p:txBody>
          <a:bodyPr>
            <a:normAutofit fontScale="90000"/>
          </a:bodyPr>
          <a:lstStyle/>
          <a:p>
            <a:r>
              <a:rPr lang="en-NZ" dirty="0"/>
              <a:t>Belinda Griffiths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69076-9BA0-4850-80DD-1F49DDFA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4924" y="4697412"/>
            <a:ext cx="3096695" cy="1887538"/>
          </a:xfrm>
        </p:spPr>
        <p:txBody>
          <a:bodyPr/>
          <a:lstStyle/>
          <a:p>
            <a:pPr marL="0" indent="0">
              <a:buNone/>
            </a:pPr>
            <a:r>
              <a:rPr lang="en-NZ" sz="2000" dirty="0">
                <a:hlinkClick r:id="rId2"/>
              </a:rPr>
              <a:t>https://belindagriffiths.com/section/321355.html</a:t>
            </a:r>
            <a:endParaRPr lang="en-NZ" sz="2000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5361" name="Picture 1" descr="Comfortable Silence Series Belinda griffiths">
            <a:extLst>
              <a:ext uri="{FF2B5EF4-FFF2-40B4-BE49-F238E27FC236}">
                <a16:creationId xmlns:a16="http://schemas.microsoft.com/office/drawing/2014/main" id="{47D47CC1-9DB2-4818-B69D-2C7C5160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063634"/>
            <a:ext cx="5429240" cy="54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Belinda Griffiths">
            <a:extLst>
              <a:ext uri="{FF2B5EF4-FFF2-40B4-BE49-F238E27FC236}">
                <a16:creationId xmlns:a16="http://schemas.microsoft.com/office/drawing/2014/main" id="{5A2CC6BA-06B0-41DB-9A3A-11F98C20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5412"/>
            <a:ext cx="3114675" cy="45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5EF3F-110D-4916-B358-EA3A79FBF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7948FD-A2FB-4EC1-B2B4-F154209B7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4425" y="476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Belinda Griffiths</a:t>
            </a:r>
            <a:endParaRPr kumimoji="0" lang="en-NZ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366" name="Picture 6" descr="Belinda Griffiths">
            <a:extLst>
              <a:ext uri="{FF2B5EF4-FFF2-40B4-BE49-F238E27FC236}">
                <a16:creationId xmlns:a16="http://schemas.microsoft.com/office/drawing/2014/main" id="{25405478-7D64-45BA-BE40-0F21F57B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0"/>
            <a:ext cx="3200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Solander Gallery Belinda Griffiths">
            <a:extLst>
              <a:ext uri="{FF2B5EF4-FFF2-40B4-BE49-F238E27FC236}">
                <a16:creationId xmlns:a16="http://schemas.microsoft.com/office/drawing/2014/main" id="{6781E5A1-DC55-4EF9-8619-A3C1A72A4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332298"/>
            <a:ext cx="2400290" cy="240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30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B23B-41A1-477F-B157-6A3D770F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0" y="156402"/>
            <a:ext cx="5966791" cy="698362"/>
          </a:xfrm>
        </p:spPr>
        <p:txBody>
          <a:bodyPr/>
          <a:lstStyle/>
          <a:p>
            <a:r>
              <a:rPr lang="en-NZ" dirty="0"/>
              <a:t>Lynn </a:t>
            </a:r>
            <a:r>
              <a:rPr lang="en-NZ" dirty="0" err="1"/>
              <a:t>Brofsky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B2D0-352E-4436-A228-C3F8171EE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258" y="5351645"/>
            <a:ext cx="3263503" cy="825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000" dirty="0">
                <a:hlinkClick r:id="rId2"/>
              </a:rPr>
              <a:t>https://lynnbrofsky.com/</a:t>
            </a:r>
            <a:endParaRPr lang="en-NZ" sz="2000" dirty="0"/>
          </a:p>
          <a:p>
            <a:pPr marL="0" indent="0">
              <a:buNone/>
            </a:pPr>
            <a:endParaRPr lang="en-NZ" sz="200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841E8982-0862-4A31-B652-19DBBA98A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5" y="854764"/>
            <a:ext cx="4122255" cy="54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98E1996D-C8B1-4AA0-86F3-36393458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58" y="854766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7CFBF878-712D-4609-B42B-C6E93D18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19" y="323022"/>
            <a:ext cx="4361310" cy="62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41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BFEB-9FBA-45A8-BA18-0C1AE739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8"/>
            <a:ext cx="10515600" cy="434975"/>
          </a:xfrm>
        </p:spPr>
        <p:txBody>
          <a:bodyPr>
            <a:normAutofit fontScale="90000"/>
          </a:bodyPr>
          <a:lstStyle/>
          <a:p>
            <a:r>
              <a:rPr lang="en-NZ" dirty="0"/>
              <a:t>Edgar Degas Monoprints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3A0DA-7EC5-4A4C-BD76-9EDC909F0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1" y="6011864"/>
            <a:ext cx="7263252" cy="84613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b="0" i="0" dirty="0">
                <a:solidFill>
                  <a:srgbClr val="111111"/>
                </a:solidFill>
                <a:effectLst/>
                <a:latin typeface="-apple-system"/>
              </a:rPr>
              <a:t>Edgar Degas (1834–1917) The Tub, ca. 1876–1877 Monotype, 16-1/2 x 21-1/4 </a:t>
            </a:r>
            <a:r>
              <a:rPr lang="fr-FR" b="0" i="0" dirty="0" err="1">
                <a:solidFill>
                  <a:srgbClr val="111111"/>
                </a:solidFill>
                <a:effectLst/>
                <a:latin typeface="-apple-system"/>
              </a:rPr>
              <a:t>inches</a:t>
            </a:r>
            <a:r>
              <a:rPr lang="fr-FR" b="0" i="0" dirty="0">
                <a:solidFill>
                  <a:srgbClr val="111111"/>
                </a:solidFill>
                <a:effectLst/>
                <a:latin typeface="-apple-system"/>
              </a:rPr>
              <a:t> Bibliothèque de l’Institut national d’histoire de l’art, Paris. Collections Jacques Doucet ©</a:t>
            </a:r>
          </a:p>
          <a:p>
            <a:pPr marL="0" indent="0">
              <a:buNone/>
            </a:pPr>
            <a:r>
              <a:rPr lang="en-NZ" b="0" i="0" dirty="0">
                <a:solidFill>
                  <a:srgbClr val="4D4845"/>
                </a:solidFill>
                <a:effectLst/>
                <a:latin typeface="MetricWeb"/>
              </a:rPr>
              <a:t>Edgar Degas’ ‘Three Ballet Dancers’ (c1878-80) © Sterling and Francine Clark Art Institute</a:t>
            </a:r>
          </a:p>
          <a:p>
            <a:pPr marL="0" indent="0">
              <a:buNone/>
            </a:pPr>
            <a:r>
              <a:rPr lang="en-NZ" b="0" i="0" dirty="0">
                <a:solidFill>
                  <a:srgbClr val="111111"/>
                </a:solidFill>
                <a:effectLst/>
                <a:latin typeface="-apple-system"/>
              </a:rPr>
              <a:t>Edgar Degas, French, 1834-1917, and Vicomte </a:t>
            </a:r>
            <a:r>
              <a:rPr lang="en-NZ" b="0" i="0" dirty="0" err="1">
                <a:solidFill>
                  <a:srgbClr val="111111"/>
                </a:solidFill>
                <a:effectLst/>
                <a:latin typeface="-apple-system"/>
              </a:rPr>
              <a:t>Lepic</a:t>
            </a:r>
            <a:r>
              <a:rPr lang="en-NZ" b="0" i="0" dirty="0">
                <a:solidFill>
                  <a:srgbClr val="111111"/>
                </a:solidFill>
                <a:effectLst/>
                <a:latin typeface="-apple-system"/>
              </a:rPr>
              <a:t>, French, 1839-1889 The Ballet Master, c. 1874 monotype heightened with white chalk or wash National Gallery of Art, Washington, Rosenwald Collection 1964.8.1782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4338" name="Picture 2" descr="Degas Monoprint | Edgar degas, Degas drawings, Degas">
            <a:extLst>
              <a:ext uri="{FF2B5EF4-FFF2-40B4-BE49-F238E27FC236}">
                <a16:creationId xmlns:a16="http://schemas.microsoft.com/office/drawing/2014/main" id="{DBF15438-2C05-4D4C-9BCE-FAA665692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1" y="620713"/>
            <a:ext cx="7102092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dgar Degas' monotypes at the MoMA | Financial Times">
            <a:extLst>
              <a:ext uri="{FF2B5EF4-FFF2-40B4-BE49-F238E27FC236}">
                <a16:creationId xmlns:a16="http://schemas.microsoft.com/office/drawing/2014/main" id="{784AD176-04E9-4DDC-897F-39EB07EA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316" y="200025"/>
            <a:ext cx="4588933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Edgar Degas: A Strange New Beauty' Review - WSJ">
            <a:extLst>
              <a:ext uri="{FF2B5EF4-FFF2-40B4-BE49-F238E27FC236}">
                <a16:creationId xmlns:a16="http://schemas.microsoft.com/office/drawing/2014/main" id="{87305D30-2AD2-480E-A103-74C8A6C8D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3307" r="11014" b="3107"/>
          <a:stretch/>
        </p:blipFill>
        <p:spPr bwMode="auto">
          <a:xfrm>
            <a:off x="7422003" y="2876550"/>
            <a:ext cx="4599943" cy="37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68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B8ED-733D-425E-88E8-1C4FE2F5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 fontScale="90000"/>
          </a:bodyPr>
          <a:lstStyle/>
          <a:p>
            <a:r>
              <a:rPr lang="en-NZ" dirty="0"/>
              <a:t>Trace Mono-printing/ Transfer Drawing Monotype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4E980-DEA9-4802-8F2B-D964C8AF4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5353049"/>
            <a:ext cx="3924300" cy="11398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NZ" dirty="0"/>
              <a:t>Linda Germain</a:t>
            </a:r>
          </a:p>
          <a:p>
            <a:pPr marL="0" indent="0">
              <a:buNone/>
            </a:pPr>
            <a:r>
              <a:rPr lang="en-NZ" dirty="0"/>
              <a:t>http://www.lindagermain.com/2017/02/drawings-matrix-printmaking/</a:t>
            </a:r>
          </a:p>
        </p:txBody>
      </p:sp>
      <p:pic>
        <p:nvPicPr>
          <p:cNvPr id="9218" name="Picture 2" descr="trace monoprint with collage">
            <a:extLst>
              <a:ext uri="{FF2B5EF4-FFF2-40B4-BE49-F238E27FC236}">
                <a16:creationId xmlns:a16="http://schemas.microsoft.com/office/drawing/2014/main" id="{AAAB5456-4CDE-43BB-90D6-BF4780CF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57300"/>
            <a:ext cx="54864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 sketchy black ink trace monotype print of a profile of a woman with cropped hair">
            <a:extLst>
              <a:ext uri="{FF2B5EF4-FFF2-40B4-BE49-F238E27FC236}">
                <a16:creationId xmlns:a16="http://schemas.microsoft.com/office/drawing/2014/main" id="{E63ECF15-ACF8-4535-B306-2418D83F1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9306" r="1666" b="3889"/>
          <a:stretch/>
        </p:blipFill>
        <p:spPr bwMode="auto">
          <a:xfrm>
            <a:off x="6248399" y="972003"/>
            <a:ext cx="5343525" cy="481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4539AF-2583-4C30-A772-FDC433B8BB51}"/>
              </a:ext>
            </a:extLst>
          </p:cNvPr>
          <p:cNvSpPr txBox="1"/>
          <p:nvPr/>
        </p:nvSpPr>
        <p:spPr>
          <a:xfrm>
            <a:off x="5048251" y="5705296"/>
            <a:ext cx="7143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 </a:t>
            </a:r>
            <a:r>
              <a:rPr lang="en-NZ" dirty="0">
                <a:hlinkClick r:id="rId4" tooltip="View all posts by Belinda Del Pesco"/>
              </a:rPr>
              <a:t>Belinda Del </a:t>
            </a:r>
            <a:r>
              <a:rPr lang="en-NZ" dirty="0" err="1">
                <a:hlinkClick r:id="rId4" tooltip="View all posts by Belinda Del Pesco"/>
              </a:rPr>
              <a:t>Pesco</a:t>
            </a:r>
            <a:r>
              <a:rPr lang="en-NZ" dirty="0"/>
              <a:t> - Inky trace monotype on </a:t>
            </a:r>
            <a:r>
              <a:rPr lang="en-NZ" dirty="0" err="1"/>
              <a:t>kozo</a:t>
            </a:r>
            <a:r>
              <a:rPr lang="en-NZ" dirty="0"/>
              <a:t> mulberry paper – simplified mark-making is an “underpainting” staged as a leaping off point towards other media.</a:t>
            </a:r>
          </a:p>
          <a:p>
            <a:r>
              <a:rPr lang="en-NZ" dirty="0"/>
              <a:t>https://www.belindadelpesco.com/trace-monotype-5.html/</a:t>
            </a:r>
          </a:p>
        </p:txBody>
      </p:sp>
    </p:spTree>
    <p:extLst>
      <p:ext uri="{BB962C8B-B14F-4D97-AF65-F5344CB8AC3E}">
        <p14:creationId xmlns:p14="http://schemas.microsoft.com/office/powerpoint/2010/main" val="4050810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56404" r="17744" b="7728"/>
          <a:stretch/>
        </p:blipFill>
        <p:spPr>
          <a:xfrm>
            <a:off x="447906" y="850004"/>
            <a:ext cx="11296188" cy="443033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5666703"/>
            <a:ext cx="10515600" cy="510259"/>
          </a:xfrm>
        </p:spPr>
        <p:txBody>
          <a:bodyPr/>
          <a:lstStyle/>
          <a:p>
            <a:r>
              <a:rPr lang="en-NZ" dirty="0"/>
              <a:t>Chelsea Twiss layered mono prints</a:t>
            </a:r>
          </a:p>
        </p:txBody>
      </p:sp>
    </p:spTree>
    <p:extLst>
      <p:ext uri="{BB962C8B-B14F-4D97-AF65-F5344CB8AC3E}">
        <p14:creationId xmlns:p14="http://schemas.microsoft.com/office/powerpoint/2010/main" val="3685284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9458" y="5022761"/>
            <a:ext cx="1931832" cy="11542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NZ" dirty="0"/>
              <a:t>Chelsea Twiss</a:t>
            </a:r>
          </a:p>
          <a:p>
            <a:pPr marL="0" indent="0">
              <a:buNone/>
            </a:pPr>
            <a:r>
              <a:rPr lang="en-NZ" dirty="0"/>
              <a:t>Layered mono prints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4575" r="10561" b="9359"/>
          <a:stretch/>
        </p:blipFill>
        <p:spPr>
          <a:xfrm>
            <a:off x="334850" y="128978"/>
            <a:ext cx="9305898" cy="66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19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E84F-347E-4051-BF82-7E95DC29D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Content Placeholder 4" descr="A picture containing building, photo, fabric, old&#10;&#10;Description automatically generated">
            <a:extLst>
              <a:ext uri="{FF2B5EF4-FFF2-40B4-BE49-F238E27FC236}">
                <a16:creationId xmlns:a16="http://schemas.microsoft.com/office/drawing/2014/main" id="{7B3B404C-F939-4889-9C32-56C8426DE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58" y="833437"/>
            <a:ext cx="3815084" cy="5374501"/>
          </a:xfrm>
        </p:spPr>
      </p:pic>
      <p:pic>
        <p:nvPicPr>
          <p:cNvPr id="7" name="Picture 6" descr="A picture containing outdoor, water, riding, waterfall&#10;&#10;Description automatically generated">
            <a:extLst>
              <a:ext uri="{FF2B5EF4-FFF2-40B4-BE49-F238E27FC236}">
                <a16:creationId xmlns:a16="http://schemas.microsoft.com/office/drawing/2014/main" id="{881F2084-BEFB-4D35-B147-A4374E81B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54" y="833437"/>
            <a:ext cx="3923386" cy="5374501"/>
          </a:xfrm>
          <a:prstGeom prst="rect">
            <a:avLst/>
          </a:prstGeom>
        </p:spPr>
      </p:pic>
      <p:pic>
        <p:nvPicPr>
          <p:cNvPr id="9" name="Picture 8" descr="A picture containing indoor, dog, sitting, table&#10;&#10;Description automatically generated">
            <a:extLst>
              <a:ext uri="{FF2B5EF4-FFF2-40B4-BE49-F238E27FC236}">
                <a16:creationId xmlns:a16="http://schemas.microsoft.com/office/drawing/2014/main" id="{2065DB9C-E033-4B32-82EE-D722EC358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" y="691337"/>
            <a:ext cx="3896513" cy="5374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5946E3-4246-4152-A461-CDC7DB4987DF}"/>
              </a:ext>
            </a:extLst>
          </p:cNvPr>
          <p:cNvSpPr txBox="1">
            <a:spLocks/>
          </p:cNvSpPr>
          <p:nvPr/>
        </p:nvSpPr>
        <p:spPr>
          <a:xfrm>
            <a:off x="235974" y="164932"/>
            <a:ext cx="3393051" cy="66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/>
              <a:t>Sophie Lécuyer </a:t>
            </a:r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042F43-F671-4F65-B747-BE78381664EB}"/>
              </a:ext>
            </a:extLst>
          </p:cNvPr>
          <p:cNvSpPr txBox="1"/>
          <p:nvPr/>
        </p:nvSpPr>
        <p:spPr>
          <a:xfrm>
            <a:off x="431515" y="6207938"/>
            <a:ext cx="724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5"/>
              </a:rPr>
              <a:t>http://sophielecuyer.com/impression/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3115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3B00-2C81-4CCE-951F-73593B5F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Content Placeholder 4" descr="A picture containing text, book, bird, standing&#10;&#10;Description automatically generated">
            <a:extLst>
              <a:ext uri="{FF2B5EF4-FFF2-40B4-BE49-F238E27FC236}">
                <a16:creationId xmlns:a16="http://schemas.microsoft.com/office/drawing/2014/main" id="{1600A664-333A-4427-840A-E1E28B68D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60" y="737419"/>
            <a:ext cx="3950437" cy="5356526"/>
          </a:xfrm>
        </p:spPr>
      </p:pic>
      <p:pic>
        <p:nvPicPr>
          <p:cNvPr id="7" name="Picture 6" descr="A picture containing stone&#10;&#10;Description automatically generated">
            <a:extLst>
              <a:ext uri="{FF2B5EF4-FFF2-40B4-BE49-F238E27FC236}">
                <a16:creationId xmlns:a16="http://schemas.microsoft.com/office/drawing/2014/main" id="{69F1C52F-D085-4C9E-B857-1D371DB52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60" y="737419"/>
            <a:ext cx="3987489" cy="5356526"/>
          </a:xfrm>
          <a:prstGeom prst="rect">
            <a:avLst/>
          </a:prstGeom>
        </p:spPr>
      </p:pic>
      <p:pic>
        <p:nvPicPr>
          <p:cNvPr id="9" name="Picture 8" descr="An old photo of a person&#10;&#10;Description automatically generated">
            <a:extLst>
              <a:ext uri="{FF2B5EF4-FFF2-40B4-BE49-F238E27FC236}">
                <a16:creationId xmlns:a16="http://schemas.microsoft.com/office/drawing/2014/main" id="{69913F0D-80F8-4E8B-BDFD-FF6981A8A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0" y="737419"/>
            <a:ext cx="3567055" cy="53565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D70C864-8A9F-4FBF-8C9B-74A8ED2EBEAC}"/>
              </a:ext>
            </a:extLst>
          </p:cNvPr>
          <p:cNvSpPr txBox="1">
            <a:spLocks/>
          </p:cNvSpPr>
          <p:nvPr/>
        </p:nvSpPr>
        <p:spPr>
          <a:xfrm>
            <a:off x="235974" y="164932"/>
            <a:ext cx="3393051" cy="66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/>
              <a:t>Sophie Lécuyer </a:t>
            </a:r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C962D-1B66-47DE-A473-96609D85F25F}"/>
              </a:ext>
            </a:extLst>
          </p:cNvPr>
          <p:cNvSpPr txBox="1"/>
          <p:nvPr/>
        </p:nvSpPr>
        <p:spPr>
          <a:xfrm>
            <a:off x="235974" y="6082570"/>
            <a:ext cx="567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http://sophielecuyer.com/impression/</a:t>
            </a:r>
          </a:p>
        </p:txBody>
      </p:sp>
    </p:spTree>
    <p:extLst>
      <p:ext uri="{BB962C8B-B14F-4D97-AF65-F5344CB8AC3E}">
        <p14:creationId xmlns:p14="http://schemas.microsoft.com/office/powerpoint/2010/main" val="347297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4467-0BAE-4EA8-8B70-520BEBFD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A8885782-BD58-443B-BA24-E5FED50C8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" y="150000"/>
            <a:ext cx="6627802" cy="6172142"/>
          </a:xfrm>
        </p:spPr>
      </p:pic>
      <p:pic>
        <p:nvPicPr>
          <p:cNvPr id="11" name="Picture 10" descr="A picture containing fabric&#10;&#10;Description automatically generated">
            <a:extLst>
              <a:ext uri="{FF2B5EF4-FFF2-40B4-BE49-F238E27FC236}">
                <a16:creationId xmlns:a16="http://schemas.microsoft.com/office/drawing/2014/main" id="{56D635BC-2D16-49B1-953F-9C8348A36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77" y="73858"/>
            <a:ext cx="4600575" cy="6096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E6A5647-78A1-47C5-87AE-782BA73200C0}"/>
              </a:ext>
            </a:extLst>
          </p:cNvPr>
          <p:cNvSpPr txBox="1">
            <a:spLocks/>
          </p:cNvSpPr>
          <p:nvPr/>
        </p:nvSpPr>
        <p:spPr>
          <a:xfrm>
            <a:off x="6971077" y="6102626"/>
            <a:ext cx="3393051" cy="66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Sophie </a:t>
            </a:r>
            <a:r>
              <a:rPr lang="en-NZ" dirty="0" err="1"/>
              <a:t>Lécuyer</a:t>
            </a:r>
            <a:r>
              <a:rPr lang="en-NZ" dirty="0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50D0D-E66B-4196-A46C-538CEDFD001D}"/>
              </a:ext>
            </a:extLst>
          </p:cNvPr>
          <p:cNvSpPr txBox="1"/>
          <p:nvPr/>
        </p:nvSpPr>
        <p:spPr>
          <a:xfrm>
            <a:off x="297951" y="6169858"/>
            <a:ext cx="630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4"/>
              </a:rPr>
              <a:t>http://sophielecuyer.com/impression/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38488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46FE-FD2B-404F-8EBA-16057309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Content Placeholder 5" descr="A picture containing text, photo, covered, old&#10;&#10;Description automatically generated">
            <a:extLst>
              <a:ext uri="{FF2B5EF4-FFF2-40B4-BE49-F238E27FC236}">
                <a16:creationId xmlns:a16="http://schemas.microsoft.com/office/drawing/2014/main" id="{F380E914-F328-4824-B169-345D8CA0F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67" y="96442"/>
            <a:ext cx="4743852" cy="6665113"/>
          </a:xfrm>
        </p:spPr>
      </p:pic>
      <p:pic>
        <p:nvPicPr>
          <p:cNvPr id="4" name="Picture 3" descr="A picture containing building, photo, fabric, old&#10;&#10;Description automatically generated">
            <a:extLst>
              <a:ext uri="{FF2B5EF4-FFF2-40B4-BE49-F238E27FC236}">
                <a16:creationId xmlns:a16="http://schemas.microsoft.com/office/drawing/2014/main" id="{2BB5496D-896A-45B8-A7FC-BBDB93CE9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59" y="96443"/>
            <a:ext cx="4731226" cy="6665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359A337-B423-459A-AE49-0A50D9AEDDE3}"/>
              </a:ext>
            </a:extLst>
          </p:cNvPr>
          <p:cNvSpPr txBox="1">
            <a:spLocks/>
          </p:cNvSpPr>
          <p:nvPr/>
        </p:nvSpPr>
        <p:spPr>
          <a:xfrm>
            <a:off x="8732274" y="0"/>
            <a:ext cx="3393051" cy="66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/>
              <a:t>Sophie Lécuyer </a:t>
            </a:r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503D3-3B86-468E-AE08-DECEE9BED1B0}"/>
              </a:ext>
            </a:extLst>
          </p:cNvPr>
          <p:cNvSpPr txBox="1"/>
          <p:nvPr/>
        </p:nvSpPr>
        <p:spPr>
          <a:xfrm>
            <a:off x="10839236" y="1690689"/>
            <a:ext cx="738664" cy="50708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NZ" dirty="0">
                <a:hlinkClick r:id="rId4"/>
              </a:rPr>
              <a:t>http://sophielecuyer.com/impression/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5656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lurry, street, train, man&#10;&#10;Description automatically generated">
            <a:extLst>
              <a:ext uri="{FF2B5EF4-FFF2-40B4-BE49-F238E27FC236}">
                <a16:creationId xmlns:a16="http://schemas.microsoft.com/office/drawing/2014/main" id="{8A30F03B-5E9B-4AF6-86E1-ABC47C698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70" y="1034715"/>
            <a:ext cx="4183624" cy="5696850"/>
          </a:xfr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A9F1F2-A259-42F9-B67B-D47439BE6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1034715"/>
            <a:ext cx="4183625" cy="5658353"/>
          </a:xfrm>
          <a:prstGeom prst="rect">
            <a:avLst/>
          </a:prstGeom>
        </p:spPr>
      </p:pic>
      <p:pic>
        <p:nvPicPr>
          <p:cNvPr id="9" name="Picture 8" descr="A picture containing outdoor, building, holding, black&#10;&#10;Description automatically generated">
            <a:extLst>
              <a:ext uri="{FF2B5EF4-FFF2-40B4-BE49-F238E27FC236}">
                <a16:creationId xmlns:a16="http://schemas.microsoft.com/office/drawing/2014/main" id="{C94164F6-95F5-4A3C-A77B-EEDDC3BC9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64" y="1034715"/>
            <a:ext cx="3218345" cy="43769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0708B0-4A17-4048-B8A1-EA45A6C75715}"/>
              </a:ext>
            </a:extLst>
          </p:cNvPr>
          <p:cNvSpPr txBox="1">
            <a:spLocks/>
          </p:cNvSpPr>
          <p:nvPr/>
        </p:nvSpPr>
        <p:spPr>
          <a:xfrm>
            <a:off x="235974" y="164932"/>
            <a:ext cx="3393051" cy="66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/>
              <a:t>Sophie Lécuyer </a:t>
            </a:r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F5DA7-38FF-456B-9102-A3CBFFC506CC}"/>
              </a:ext>
            </a:extLst>
          </p:cNvPr>
          <p:cNvSpPr txBox="1"/>
          <p:nvPr/>
        </p:nvSpPr>
        <p:spPr>
          <a:xfrm>
            <a:off x="8825501" y="5411664"/>
            <a:ext cx="3130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5"/>
              </a:rPr>
              <a:t>http://sophielecuyer.com/impression/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77710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F20E-E871-4050-B3FC-A2662DD2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Content Placeholder 4" descr="A picture containing photo, old, sitting, blue&#10;&#10;Description automatically generated">
            <a:extLst>
              <a:ext uri="{FF2B5EF4-FFF2-40B4-BE49-F238E27FC236}">
                <a16:creationId xmlns:a16="http://schemas.microsoft.com/office/drawing/2014/main" id="{D9A835A6-F7B7-4AC1-8495-6ACF6B6D7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" y="0"/>
            <a:ext cx="4805524" cy="6795955"/>
          </a:xfrm>
        </p:spPr>
      </p:pic>
      <p:pic>
        <p:nvPicPr>
          <p:cNvPr id="7" name="Picture 6" descr="A close up&#10;&#10;Description automatically generated">
            <a:extLst>
              <a:ext uri="{FF2B5EF4-FFF2-40B4-BE49-F238E27FC236}">
                <a16:creationId xmlns:a16="http://schemas.microsoft.com/office/drawing/2014/main" id="{DAE31789-6473-46EC-A666-93E3A0F62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72"/>
          <a:stretch/>
        </p:blipFill>
        <p:spPr>
          <a:xfrm>
            <a:off x="4776201" y="142875"/>
            <a:ext cx="7268140" cy="5810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AD02A1-B911-4145-B630-D5B7BB3B59E9}"/>
              </a:ext>
            </a:extLst>
          </p:cNvPr>
          <p:cNvSpPr txBox="1"/>
          <p:nvPr/>
        </p:nvSpPr>
        <p:spPr>
          <a:xfrm>
            <a:off x="8320783" y="6099224"/>
            <a:ext cx="379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4"/>
              </a:rPr>
              <a:t>http://sophielecuyer.com/impression/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74427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1295-28EF-4847-884A-A04AA256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EB9C6-DB4D-405C-80D5-BE0FCB165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2250" y="1294545"/>
            <a:ext cx="540796" cy="5404309"/>
          </a:xfrm>
        </p:spPr>
        <p:txBody>
          <a:bodyPr vert="vert270">
            <a:normAutofit fontScale="92500"/>
          </a:bodyPr>
          <a:lstStyle/>
          <a:p>
            <a:pPr marL="0" indent="0">
              <a:buNone/>
            </a:pPr>
            <a:r>
              <a:rPr lang="en-NZ" dirty="0">
                <a:hlinkClick r:id="rId2"/>
              </a:rPr>
              <a:t>http://sophielecuyer.com/impression/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6D6ED-8BB9-463B-8FA2-52DD013152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59146"/>
            <a:ext cx="4822441" cy="653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969A88-D2F0-4D37-B4C1-416A43A7052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02" y="159146"/>
            <a:ext cx="4834257" cy="6539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043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8F3E6-777B-4D90-85B4-EB47F0F8E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84137"/>
            <a:ext cx="10515600" cy="1325563"/>
          </a:xfrm>
        </p:spPr>
        <p:txBody>
          <a:bodyPr/>
          <a:lstStyle/>
          <a:p>
            <a:r>
              <a:rPr lang="en-NZ" dirty="0"/>
              <a:t>Sophie </a:t>
            </a:r>
            <a:r>
              <a:rPr lang="en-NZ" dirty="0" err="1"/>
              <a:t>Lécuyer</a:t>
            </a:r>
            <a:r>
              <a:rPr lang="en-NZ" dirty="0"/>
              <a:t>  monoprint animation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1AB26-D5A8-4100-A54D-6664284E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409700"/>
            <a:ext cx="5219700" cy="5083175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FLORA</a:t>
            </a:r>
          </a:p>
          <a:p>
            <a:pPr marL="0" indent="0">
              <a:buNone/>
            </a:pPr>
            <a:r>
              <a:rPr lang="en-NZ" dirty="0">
                <a:hlinkClick r:id="rId2"/>
              </a:rPr>
              <a:t>https://vimeo.com/315298912</a:t>
            </a:r>
            <a:endParaRPr lang="en-NZ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FLORE, premier court-métrage d’animation de la graveuse nancéienne Sophie Lécuyer</a:t>
            </a:r>
          </a:p>
          <a:p>
            <a:pPr marL="0" indent="0">
              <a:buNone/>
            </a:pPr>
            <a:r>
              <a:rPr lang="en-NZ" dirty="0">
                <a:hlinkClick r:id="rId3"/>
              </a:rPr>
              <a:t>https://www.youtube.com/watch?v=3cpeNGPDrrQ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0B5508-25BC-411B-978C-8F16A356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4700"/>
            <a:ext cx="5542014" cy="55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5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137A-A18D-4D02-96B5-3706E79DE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12ACB-600B-4ECC-8DC6-12EB8D7B0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8825" y="4562375"/>
            <a:ext cx="3449169" cy="18263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dirty="0"/>
              <a:t>Paul Gauguin</a:t>
            </a:r>
          </a:p>
          <a:p>
            <a:pPr marL="0" indent="0">
              <a:buNone/>
            </a:pPr>
            <a:r>
              <a:rPr lang="en-N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traced monotype, 1899/1900’s</a:t>
            </a:r>
            <a:endParaRPr lang="en-NZ" dirty="0"/>
          </a:p>
          <a:p>
            <a:pPr marL="0" indent="0">
              <a:buNone/>
            </a:pPr>
            <a:r>
              <a:rPr lang="en-NZ" sz="1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/>
              </a:rPr>
              <a:t>uQE24xvdFUL2Rw at Google Cultural Institute</a:t>
            </a:r>
            <a:endParaRPr lang="en-NZ" sz="1600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0242" name="Picture 2" descr="print | British Museum">
            <a:extLst>
              <a:ext uri="{FF2B5EF4-FFF2-40B4-BE49-F238E27FC236}">
                <a16:creationId xmlns:a16="http://schemas.microsoft.com/office/drawing/2014/main" id="{E9A20613-EFD6-4B31-97D5-8FE3B6193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7385" r="3500" b="8789"/>
          <a:stretch/>
        </p:blipFill>
        <p:spPr bwMode="auto">
          <a:xfrm>
            <a:off x="0" y="119062"/>
            <a:ext cx="5720162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ainterly Prints: Monotype and Monoprint">
            <a:extLst>
              <a:ext uri="{FF2B5EF4-FFF2-40B4-BE49-F238E27FC236}">
                <a16:creationId xmlns:a16="http://schemas.microsoft.com/office/drawing/2014/main" id="{39943F9A-E5CC-455E-86D0-F7BF6D9E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25" y="100013"/>
            <a:ext cx="2637538" cy="34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1893391F-A1A3-4521-9B55-2D8BB4800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826" y="100013"/>
            <a:ext cx="3603173" cy="43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aul Gauguin: Monotypes. : 9780876330111">
            <a:extLst>
              <a:ext uri="{FF2B5EF4-FFF2-40B4-BE49-F238E27FC236}">
                <a16:creationId xmlns:a16="http://schemas.microsoft.com/office/drawing/2014/main" id="{327D1339-2257-4344-A3B1-84C8FFCE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59" y="3733745"/>
            <a:ext cx="2508987" cy="300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Paul Gauguin (1848-1903) | Trois têtes Tahitiennes | 20th Century, Drawings  &amp; Watercolors | Christie's">
            <a:extLst>
              <a:ext uri="{FF2B5EF4-FFF2-40B4-BE49-F238E27FC236}">
                <a16:creationId xmlns:a16="http://schemas.microsoft.com/office/drawing/2014/main" id="{1F319B16-7B6E-4694-8608-96EA72A8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09" y="3750885"/>
            <a:ext cx="2333725" cy="2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8 Paul Gauguin: Transfer drawings ideas | paul gauguin, gauguin, drawings">
            <a:extLst>
              <a:ext uri="{FF2B5EF4-FFF2-40B4-BE49-F238E27FC236}">
                <a16:creationId xmlns:a16="http://schemas.microsoft.com/office/drawing/2014/main" id="{55B9498C-F569-458B-8E13-EF3E9977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44" y="3750884"/>
            <a:ext cx="2111319" cy="2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385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C275-02EB-4DF4-B597-35CD8230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35674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NZ" dirty="0"/>
              <a:t>Jason Greig (NZ)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D258-BD38-4256-8019-3F4DA23D1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7062" y="1520575"/>
            <a:ext cx="1374010" cy="5108451"/>
          </a:xfrm>
        </p:spPr>
        <p:txBody>
          <a:bodyPr vert="vert270">
            <a:normAutofit fontScale="62500" lnSpcReduction="20000"/>
          </a:bodyPr>
          <a:lstStyle/>
          <a:p>
            <a:pPr marL="0" indent="0">
              <a:buNone/>
            </a:pPr>
            <a:r>
              <a:rPr lang="en-NZ" dirty="0">
                <a:hlinkClick r:id="rId2"/>
              </a:rPr>
              <a:t>https://www.pinterest.nz/pin/707909635155691460/</a:t>
            </a:r>
            <a:endParaRPr lang="en-NZ" dirty="0"/>
          </a:p>
          <a:p>
            <a:pPr marL="0" indent="0" algn="l">
              <a:buNone/>
            </a:pPr>
            <a:r>
              <a:rPr lang="en-NZ" b="0" i="0" dirty="0">
                <a:solidFill>
                  <a:srgbClr val="000000"/>
                </a:solidFill>
                <a:effectLst/>
                <a:latin typeface="TiemposText-RegularItalic"/>
              </a:rPr>
              <a:t>Sunset Superman IV</a:t>
            </a:r>
            <a:r>
              <a:rPr lang="en-NZ" b="0" i="0" dirty="0">
                <a:solidFill>
                  <a:srgbClr val="000000"/>
                </a:solidFill>
                <a:effectLst/>
                <a:latin typeface="TiemposText-Regular"/>
              </a:rPr>
              <a:t>, 2018, </a:t>
            </a:r>
            <a:r>
              <a:rPr lang="en-NZ" b="0" i="0" dirty="0">
                <a:solidFill>
                  <a:srgbClr val="979797"/>
                </a:solidFill>
                <a:effectLst/>
                <a:latin typeface="MalloryMP-Medium"/>
              </a:rPr>
              <a:t>Monoprint</a:t>
            </a:r>
            <a:r>
              <a:rPr lang="en-NZ" dirty="0">
                <a:solidFill>
                  <a:srgbClr val="979797"/>
                </a:solidFill>
                <a:latin typeface="MalloryMP-Medium"/>
              </a:rPr>
              <a:t>, </a:t>
            </a:r>
            <a:r>
              <a:rPr lang="en-NZ" b="0" i="0" dirty="0">
                <a:solidFill>
                  <a:srgbClr val="979797"/>
                </a:solidFill>
                <a:effectLst/>
                <a:latin typeface="MalloryMP-Medium"/>
              </a:rPr>
              <a:t>80 x 68 cm 31 1/2 x 26 3/4 inches Courtesy Hamish McKay. </a:t>
            </a:r>
            <a:r>
              <a:rPr lang="en-NZ" b="0" i="0" dirty="0">
                <a:solidFill>
                  <a:srgbClr val="979797"/>
                </a:solidFill>
                <a:effectLst/>
                <a:latin typeface="MalloryMP-Medium"/>
                <a:hlinkClick r:id="rId3"/>
              </a:rPr>
              <a:t>https://ocula.com/artists/jason-greig/</a:t>
            </a:r>
            <a:endParaRPr lang="en-NZ" b="0" i="0" dirty="0">
              <a:solidFill>
                <a:srgbClr val="979797"/>
              </a:solidFill>
              <a:effectLst/>
              <a:latin typeface="MalloryMP-Medium"/>
            </a:endParaRPr>
          </a:p>
          <a:p>
            <a:pPr marL="0" indent="0" algn="l">
              <a:buNone/>
            </a:pPr>
            <a:endParaRPr lang="en-NZ" b="0" i="0" dirty="0">
              <a:solidFill>
                <a:srgbClr val="979797"/>
              </a:solidFill>
              <a:effectLst/>
              <a:latin typeface="MalloryMP-Medium"/>
            </a:endParaRP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D28B31-AC40-4DDE-A697-B159848E2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75" y="1018256"/>
            <a:ext cx="4416762" cy="568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CD4BA0-AAA0-4D97-8F7D-EE3C04C9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12" y="493630"/>
            <a:ext cx="467677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94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6C51-5C9D-4424-9F1E-ACA00B29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755"/>
          </a:xfrm>
        </p:spPr>
        <p:txBody>
          <a:bodyPr>
            <a:normAutofit fontScale="90000"/>
          </a:bodyPr>
          <a:lstStyle/>
          <a:p>
            <a:r>
              <a:rPr lang="en-NZ" dirty="0"/>
              <a:t>Emmi Whitehorse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9F3C2-FE79-4B6B-844D-99EB346D9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E44821-7F6A-4836-A012-92BDE2C6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94" y="1142363"/>
            <a:ext cx="3762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F9122B4-DFFD-493B-BD0C-6A500E09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6" y="1142365"/>
            <a:ext cx="373450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BC0F428-6DFA-49E7-A086-3DBE3816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36" y="1142363"/>
            <a:ext cx="3524219" cy="503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BA03BC-7949-462B-9EA2-EB5029C6BF6B}"/>
              </a:ext>
            </a:extLst>
          </p:cNvPr>
          <p:cNvSpPr txBox="1"/>
          <p:nvPr/>
        </p:nvSpPr>
        <p:spPr>
          <a:xfrm>
            <a:off x="419466" y="6158863"/>
            <a:ext cx="939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5"/>
              </a:rPr>
              <a:t>https://nmwa.org/blog/artist-spotlight/nature-and-continuity-in-prints-by-emmi-whitehorse/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30384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F3613-58D1-4DDA-9372-7B9DD3984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9433"/>
          </a:xfrm>
        </p:spPr>
        <p:txBody>
          <a:bodyPr>
            <a:normAutofit fontScale="90000"/>
          </a:bodyPr>
          <a:lstStyle/>
          <a:p>
            <a:r>
              <a:rPr lang="en-NZ" dirty="0"/>
              <a:t>Shirley Stevenson</a:t>
            </a:r>
          </a:p>
        </p:txBody>
      </p:sp>
      <p:pic>
        <p:nvPicPr>
          <p:cNvPr id="4" name="Content Placeholder 3" descr="Staithesstudios.com.shirley .Stevenson">
            <a:extLst>
              <a:ext uri="{FF2B5EF4-FFF2-40B4-BE49-F238E27FC236}">
                <a16:creationId xmlns:a16="http://schemas.microsoft.com/office/drawing/2014/main" id="{77C87CCA-82A9-402E-80A9-C1736C4D756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1" y="201361"/>
            <a:ext cx="3002280" cy="647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0B3DC-1FC4-4B7E-9F3A-77BDC48399B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" y="1122727"/>
            <a:ext cx="5537200" cy="55544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66DF9-59CF-4884-85C0-126688267C01}"/>
              </a:ext>
            </a:extLst>
          </p:cNvPr>
          <p:cNvSpPr txBox="1"/>
          <p:nvPr/>
        </p:nvSpPr>
        <p:spPr>
          <a:xfrm>
            <a:off x="5845996" y="1107487"/>
            <a:ext cx="2276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Look carefully at this artwork</a:t>
            </a:r>
          </a:p>
          <a:p>
            <a:r>
              <a:rPr lang="en-NZ" dirty="0"/>
              <a:t>Unpick each layer</a:t>
            </a:r>
          </a:p>
          <a:p>
            <a:r>
              <a:rPr lang="en-NZ" dirty="0"/>
              <a:t>How can you make a similar layer?</a:t>
            </a:r>
          </a:p>
          <a:p>
            <a:r>
              <a:rPr lang="en-NZ" dirty="0"/>
              <a:t>Using your own imagery and colour rang try to create a richly layered artwork like Shirley Stevenson</a:t>
            </a:r>
          </a:p>
          <a:p>
            <a:endParaRPr lang="en-NZ" dirty="0"/>
          </a:p>
          <a:p>
            <a:r>
              <a:rPr lang="en-NZ" dirty="0">
                <a:hlinkClick r:id="rId4"/>
              </a:rPr>
              <a:t>https://shirley-stevenson.com/Light-Dark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97441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4" descr="DSCF124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1"/>
            <a:ext cx="4032250" cy="58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DSCF12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351"/>
            <a:ext cx="3867150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187575" y="6165851"/>
            <a:ext cx="82296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NZ">
                <a:latin typeface="Times New Roman" pitchFamily="18" charset="0"/>
                <a:cs typeface="Times New Roman" pitchFamily="18" charset="0"/>
              </a:rPr>
              <a:t>E Hansen, Joyful Myths, detail, mono-prints and painted signs, 2008, Part of Quartet at the NZ Steel Gallery Franklin.</a:t>
            </a:r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24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A8ED-EFD2-4727-B413-AB240915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17E2D-2EAB-4D58-A57B-4DCFC02E3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57AEF-D4B4-45F1-B412-381462A49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7" t="23407" r="31999" b="26519"/>
          <a:stretch/>
        </p:blipFill>
        <p:spPr>
          <a:xfrm>
            <a:off x="1239520" y="130763"/>
            <a:ext cx="9215120" cy="67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0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6D8D-598F-4BEC-8112-E234DCFE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Thomas Shahan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7074D-559B-4815-A1F7-6E7ED23AD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1368" y="5899151"/>
            <a:ext cx="5043056" cy="77277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NZ" dirty="0"/>
              <a:t>https://www.etsy.com/listing/78702182/phidippus-audax-jumping-spider-monotype?utm_source=Pinterest&amp;utm_medium=PageTools&amp;utm_campaign=Share&amp;epik</a:t>
            </a:r>
            <a:r>
              <a:rPr lang="en-NZ"/>
              <a:t>=dj0yJnU9cXo1ZjhWUGhrckRlUmUwZXpobC1IM3MzbnIxM1EydlAmcD0wJm49cmVhYlRzbVF2UEZndFVZczI1QkJFdyZ0PUFBQUFBR0J3QUxJ</a:t>
            </a:r>
          </a:p>
        </p:txBody>
      </p:sp>
      <p:pic>
        <p:nvPicPr>
          <p:cNvPr id="18434" name="Picture 2" descr="monotype self portrait | Thomas Shahan | Flickr">
            <a:extLst>
              <a:ext uri="{FF2B5EF4-FFF2-40B4-BE49-F238E27FC236}">
                <a16:creationId xmlns:a16="http://schemas.microsoft.com/office/drawing/2014/main" id="{BBD8CFDC-9357-4249-B911-AD85AE3A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4" y="788770"/>
            <a:ext cx="5959325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F9FBBD7C-E42D-4BCC-9EE8-D8D81F25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68" y="203143"/>
            <a:ext cx="4178702" cy="553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3CE223-36DA-4009-8A1A-CA0D2D976453}"/>
              </a:ext>
            </a:extLst>
          </p:cNvPr>
          <p:cNvSpPr txBox="1"/>
          <p:nvPr/>
        </p:nvSpPr>
        <p:spPr>
          <a:xfrm>
            <a:off x="522271" y="6279026"/>
            <a:ext cx="589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4"/>
              </a:rPr>
              <a:t>https://www.flickr.com/photos/panbasket/4386046903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19704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BE92-D58F-4215-B373-CD7BAC7E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A82F2-6EF9-4089-ADE6-287BAE233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5224268"/>
            <a:ext cx="3564598" cy="6717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b="0" i="0" dirty="0">
                <a:solidFill>
                  <a:srgbClr val="333333"/>
                </a:solidFill>
                <a:effectLst/>
                <a:latin typeface="Open Sans"/>
              </a:rPr>
              <a:t> </a:t>
            </a:r>
            <a:r>
              <a:rPr lang="en-NZ" b="0" i="0" u="none" strike="noStrike" dirty="0">
                <a:solidFill>
                  <a:srgbClr val="E94E1B"/>
                </a:solidFill>
                <a:effectLst/>
                <a:latin typeface="inherit"/>
                <a:hlinkClick r:id="rId3"/>
              </a:rPr>
              <a:t>Steven Hughes</a:t>
            </a:r>
            <a:r>
              <a:rPr lang="en-NZ" b="0" i="0" u="none" strike="noStrike" dirty="0">
                <a:solidFill>
                  <a:srgbClr val="E94E1B"/>
                </a:solidFill>
                <a:effectLst/>
                <a:latin typeface="inherit"/>
              </a:rPr>
              <a:t> 			</a:t>
            </a:r>
            <a:endParaRPr lang="en-NZ" dirty="0"/>
          </a:p>
        </p:txBody>
      </p:sp>
      <p:pic>
        <p:nvPicPr>
          <p:cNvPr id="2050" name="Picture 2" descr="Get started with monotype printing | Creative Bloq">
            <a:extLst>
              <a:ext uri="{FF2B5EF4-FFF2-40B4-BE49-F238E27FC236}">
                <a16:creationId xmlns:a16="http://schemas.microsoft.com/office/drawing/2014/main" id="{F5AD235A-A158-4A20-AAE1-0C9966E7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" y="171450"/>
            <a:ext cx="3838575" cy="50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noprints Get All Stitched Up!">
            <a:extLst>
              <a:ext uri="{FF2B5EF4-FFF2-40B4-BE49-F238E27FC236}">
                <a16:creationId xmlns:a16="http://schemas.microsoft.com/office/drawing/2014/main" id="{003768A0-86EB-4401-9084-2BA30A1E2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71450"/>
            <a:ext cx="7268492" cy="50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1E1FF7-615A-481E-AD7E-608B7709B93D}"/>
              </a:ext>
            </a:extLst>
          </p:cNvPr>
          <p:cNvSpPr txBox="1"/>
          <p:nvPr/>
        </p:nvSpPr>
        <p:spPr>
          <a:xfrm>
            <a:off x="4424363" y="5445303"/>
            <a:ext cx="7268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NZ" dirty="0"/>
              <a:t> Kym Moreland-Garnett - print and ghost print</a:t>
            </a:r>
          </a:p>
          <a:p>
            <a:pPr marL="0" indent="0">
              <a:buNone/>
            </a:pPr>
            <a:r>
              <a:rPr lang="en-NZ" u="sng" dirty="0">
                <a:hlinkClick r:id="rId6"/>
              </a:rPr>
              <a:t>                                                                                               </a:t>
            </a:r>
            <a:r>
              <a:rPr lang="en-NZ" dirty="0">
                <a:hlinkClick r:id="rId6"/>
              </a:rPr>
              <a:t>               https://faea.org/FAEAApps/Conference/Handouts/28/MonoprintsGetAllStitchedUpFAEA2018-GoogleDocs.pdf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67736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A84C4-F531-4EFB-94AA-002B5D23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653"/>
            <a:ext cx="10515600" cy="454025"/>
          </a:xfrm>
        </p:spPr>
        <p:txBody>
          <a:bodyPr>
            <a:normAutofit fontScale="90000"/>
          </a:bodyPr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Laura Berman</a:t>
            </a:r>
            <a:b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en-NZ" sz="3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https://www.laurabermanprojects.com/</a:t>
            </a:r>
            <a:b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6620B-D15F-4D7E-928E-D712C8D5E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1506" name="Picture 2" descr="Array S4&quot; by Laura Berman. Monoprint on paper. | Monoprint, Painting  inspiration, Artwork">
            <a:extLst>
              <a:ext uri="{FF2B5EF4-FFF2-40B4-BE49-F238E27FC236}">
                <a16:creationId xmlns:a16="http://schemas.microsoft.com/office/drawing/2014/main" id="{82FCD579-4F17-42F4-A793-45BD4774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6" y="1915318"/>
            <a:ext cx="4114007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Laura Berman - Long View Gallery, D.C.">
            <a:extLst>
              <a:ext uri="{FF2B5EF4-FFF2-40B4-BE49-F238E27FC236}">
                <a16:creationId xmlns:a16="http://schemas.microsoft.com/office/drawing/2014/main" id="{ED516A88-8284-4862-B6F9-1235092A7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02" y="2124869"/>
            <a:ext cx="385600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UmbraDL12">
            <a:extLst>
              <a:ext uri="{FF2B5EF4-FFF2-40B4-BE49-F238E27FC236}">
                <a16:creationId xmlns:a16="http://schemas.microsoft.com/office/drawing/2014/main" id="{7EA8DA68-81BF-4D16-9EE7-DB3C5066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77" y="1121525"/>
            <a:ext cx="3600450" cy="552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06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F060-311C-4B02-AB1E-B96B1771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54" y="57150"/>
            <a:ext cx="6715125" cy="739775"/>
          </a:xfrm>
        </p:spPr>
        <p:txBody>
          <a:bodyPr/>
          <a:lstStyle/>
          <a:p>
            <a:r>
              <a:rPr lang="en-NZ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Laura Berman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4764B-D8B5-4E0D-8B2C-6874CF79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54" y="6061075"/>
            <a:ext cx="4364871" cy="5371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NZ" dirty="0">
                <a:hlinkClick r:id="rId2"/>
              </a:rPr>
              <a:t>https://www.laurabermanprojects.com/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22530" name="Picture 2" descr="Umbra : Home — Laura Crehuet Berman">
            <a:extLst>
              <a:ext uri="{FF2B5EF4-FFF2-40B4-BE49-F238E27FC236}">
                <a16:creationId xmlns:a16="http://schemas.microsoft.com/office/drawing/2014/main" id="{D2C51324-FE71-473D-87F8-D12C55255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4" y="796925"/>
            <a:ext cx="3842098" cy="52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Laura Berman | Gems D4 (2020) | Available for Sale | Artsy">
            <a:extLst>
              <a:ext uri="{FF2B5EF4-FFF2-40B4-BE49-F238E27FC236}">
                <a16:creationId xmlns:a16="http://schemas.microsoft.com/office/drawing/2014/main" id="{ADDCA2A1-8D09-4258-9E9C-C4894FC22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50" y="57150"/>
            <a:ext cx="390048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Prints 05">
            <a:extLst>
              <a:ext uri="{FF2B5EF4-FFF2-40B4-BE49-F238E27FC236}">
                <a16:creationId xmlns:a16="http://schemas.microsoft.com/office/drawing/2014/main" id="{FF3EDB9D-5B0E-4949-B7C9-3EFAD919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46" y="136958"/>
            <a:ext cx="2962279" cy="220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7 Umbrahome M1">
            <a:extLst>
              <a:ext uri="{FF2B5EF4-FFF2-40B4-BE49-F238E27FC236}">
                <a16:creationId xmlns:a16="http://schemas.microsoft.com/office/drawing/2014/main" id="{38A16E7C-CEA8-4D1B-B69A-A32BFCA49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46" y="2416960"/>
            <a:ext cx="3219454" cy="43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ARTISTS - Olson Larsen Gallery - contemporary art gallery West Des Moines,  Iowa">
            <a:extLst>
              <a:ext uri="{FF2B5EF4-FFF2-40B4-BE49-F238E27FC236}">
                <a16:creationId xmlns:a16="http://schemas.microsoft.com/office/drawing/2014/main" id="{2C8B9EE5-120E-4269-B8B1-568F954C6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25" y="3931802"/>
            <a:ext cx="2794700" cy="278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310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8F322-886F-429B-A214-3C5638D6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2258"/>
            <a:ext cx="10515600" cy="457835"/>
          </a:xfrm>
        </p:spPr>
        <p:txBody>
          <a:bodyPr>
            <a:normAutofit fontScale="90000"/>
          </a:bodyPr>
          <a:lstStyle/>
          <a:p>
            <a:r>
              <a:rPr lang="en-NZ" dirty="0"/>
              <a:t>Stanley Palmer Monoprints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ECFB3-D925-402D-BC5A-CE4265B45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0724" y="3524035"/>
            <a:ext cx="2230348" cy="1253297"/>
          </a:xfrm>
        </p:spPr>
        <p:txBody>
          <a:bodyPr/>
          <a:lstStyle/>
          <a:p>
            <a:pPr marL="0" indent="0">
              <a:buNone/>
            </a:pPr>
            <a:r>
              <a:rPr lang="en-NZ" sz="2000" dirty="0">
                <a:hlinkClick r:id="rId2"/>
              </a:rPr>
              <a:t>https://www.foenandergalleries.co.nz/artist/stanley-palmer/</a:t>
            </a:r>
            <a:endParaRPr lang="en-NZ" sz="2000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23554" name="Picture 2" descr="undefined">
            <a:extLst>
              <a:ext uri="{FF2B5EF4-FFF2-40B4-BE49-F238E27FC236}">
                <a16:creationId xmlns:a16="http://schemas.microsoft.com/office/drawing/2014/main" id="{A2A9183B-6EE8-4393-9E5C-9C92925E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49325"/>
            <a:ext cx="8801993" cy="376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undefined">
            <a:extLst>
              <a:ext uri="{FF2B5EF4-FFF2-40B4-BE49-F238E27FC236}">
                <a16:creationId xmlns:a16="http://schemas.microsoft.com/office/drawing/2014/main" id="{75015AF1-2299-4E88-8E5F-F4FDE01E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40605"/>
            <a:ext cx="3620324" cy="179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Stanley Palmer: To the Harbour - Te Uru">
            <a:extLst>
              <a:ext uri="{FF2B5EF4-FFF2-40B4-BE49-F238E27FC236}">
                <a16:creationId xmlns:a16="http://schemas.microsoft.com/office/drawing/2014/main" id="{86CE4D37-F9E6-46FC-9427-73B00A7A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42" y="4840785"/>
            <a:ext cx="2697715" cy="179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New Zealand Printmakers: Stanley Palmer, 3Apr-11May, Wellington">
            <a:extLst>
              <a:ext uri="{FF2B5EF4-FFF2-40B4-BE49-F238E27FC236}">
                <a16:creationId xmlns:a16="http://schemas.microsoft.com/office/drawing/2014/main" id="{A69DF10E-99FC-474C-AC33-449B57FD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61" y="4840605"/>
            <a:ext cx="2916905" cy="179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446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098" name="Picture 2" descr="Image result for ceri amphle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08" y="1045204"/>
            <a:ext cx="9114465" cy="581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0878" y="245855"/>
            <a:ext cx="10515600" cy="898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Ceri </a:t>
            </a:r>
            <a:r>
              <a:rPr lang="en-NZ" dirty="0" err="1"/>
              <a:t>Amphlett</a:t>
            </a:r>
            <a:endParaRPr lang="en-NZ" dirty="0"/>
          </a:p>
          <a:p>
            <a:r>
              <a:rPr lang="en-NZ" sz="3400" dirty="0"/>
              <a:t>https://www.we-find-wildness.com/2010/03/ceri-amphlett/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07607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D668B-4F7F-4B3D-87DB-22B41E274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BC06F-F26C-4417-97DB-1555A1417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" y="4832350"/>
            <a:ext cx="509016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b="0" i="0" dirty="0">
                <a:solidFill>
                  <a:srgbClr val="030303"/>
                </a:solidFill>
                <a:effectLst/>
              </a:rPr>
              <a:t>Matt </a:t>
            </a:r>
            <a:r>
              <a:rPr lang="en-NZ" b="0" i="0" dirty="0" err="1">
                <a:solidFill>
                  <a:srgbClr val="030303"/>
                </a:solidFill>
                <a:effectLst/>
              </a:rPr>
              <a:t>Fussell</a:t>
            </a:r>
            <a:endParaRPr lang="en-NZ" b="0" i="0" dirty="0">
              <a:solidFill>
                <a:srgbClr val="030303"/>
              </a:solidFill>
              <a:effectLst/>
            </a:endParaRPr>
          </a:p>
          <a:p>
            <a:pPr marL="0" indent="0">
              <a:buNone/>
            </a:pPr>
            <a:r>
              <a:rPr lang="en-NZ" sz="1800" dirty="0">
                <a:hlinkClick r:id="rId2"/>
              </a:rPr>
              <a:t>https://thevirtualinstructor.com/blog/timed-drawing-exercise-monoprint</a:t>
            </a:r>
            <a:endParaRPr lang="en-NZ" sz="1800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3074" name="Picture 2" descr="Monoprint of a coffee mug">
            <a:extLst>
              <a:ext uri="{FF2B5EF4-FFF2-40B4-BE49-F238E27FC236}">
                <a16:creationId xmlns:a16="http://schemas.microsoft.com/office/drawing/2014/main" id="{C193DC2E-069A-4165-8122-9218C76A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2089"/>
            <a:ext cx="533400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hode Island Watercolor Society - Andrea Warner &amp; Mary Wojciechowski: 1-DAY  WORKSHOP - MONOTYPE PRINTMAKING (All Levels Welcome!)">
            <a:extLst>
              <a:ext uri="{FF2B5EF4-FFF2-40B4-BE49-F238E27FC236}">
                <a16:creationId xmlns:a16="http://schemas.microsoft.com/office/drawing/2014/main" id="{0005A2C3-DED1-42F8-85DB-3337F55B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700" y="184944"/>
            <a:ext cx="4173168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482DDF-F95C-46AE-9672-4605B5BE8580}"/>
              </a:ext>
            </a:extLst>
          </p:cNvPr>
          <p:cNvSpPr txBox="1"/>
          <p:nvPr/>
        </p:nvSpPr>
        <p:spPr>
          <a:xfrm>
            <a:off x="5815700" y="5558283"/>
            <a:ext cx="49031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0" i="0" u="none" strike="noStrike" dirty="0">
                <a:solidFill>
                  <a:srgbClr val="333333"/>
                </a:solidFill>
                <a:effectLst/>
              </a:rPr>
              <a:t>Andrea Warner</a:t>
            </a:r>
          </a:p>
          <a:p>
            <a:r>
              <a:rPr lang="en-NZ" sz="2000" b="0" i="0" u="none" strike="noStrike" dirty="0">
                <a:solidFill>
                  <a:srgbClr val="333333"/>
                </a:solidFill>
                <a:effectLst/>
                <a:hlinkClick r:id="rId5"/>
              </a:rPr>
              <a:t>https://www.andiwarner.com/monotypes</a:t>
            </a:r>
            <a:endParaRPr lang="en-NZ" sz="2000" b="0" i="0" u="none" strike="noStrike" dirty="0">
              <a:solidFill>
                <a:srgbClr val="333333"/>
              </a:solidFill>
              <a:effectLst/>
            </a:endParaRPr>
          </a:p>
          <a:p>
            <a:endParaRPr lang="en-NZ" sz="2800" b="0" i="0" u="none" strike="noStrike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53660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0226-2932-49F6-9A6F-1354D753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85054-940A-48E6-8E37-D8F68F191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81649"/>
            <a:ext cx="10515600" cy="59531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NZ" dirty="0"/>
              <a:t>Trish Meyer</a:t>
            </a:r>
          </a:p>
          <a:p>
            <a:pPr marL="0" indent="0">
              <a:buNone/>
            </a:pPr>
            <a:r>
              <a:rPr lang="en-NZ" dirty="0">
                <a:hlinkClick r:id="rId2"/>
              </a:rPr>
              <a:t>https://trishmeyer.com/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4098" name="Picture 2" descr="Trish Meyer - NMCCF Gallery">
            <a:extLst>
              <a:ext uri="{FF2B5EF4-FFF2-40B4-BE49-F238E27FC236}">
                <a16:creationId xmlns:a16="http://schemas.microsoft.com/office/drawing/2014/main" id="{EDAA1A98-9429-4577-96BF-44A1E4A0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08915"/>
            <a:ext cx="6547745" cy="52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ish Meyer - NMCCF Gallery | Gallery, Artist, Photo processing">
            <a:extLst>
              <a:ext uri="{FF2B5EF4-FFF2-40B4-BE49-F238E27FC236}">
                <a16:creationId xmlns:a16="http://schemas.microsoft.com/office/drawing/2014/main" id="{D9FF0492-E662-4177-BCE2-6407E8441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19" y="208914"/>
            <a:ext cx="5216525" cy="52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57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5276F-AFFF-49AF-9583-AB54995C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" y="226030"/>
            <a:ext cx="10515600" cy="1404667"/>
          </a:xfrm>
        </p:spPr>
        <p:txBody>
          <a:bodyPr>
            <a:normAutofit/>
          </a:bodyPr>
          <a:lstStyle/>
          <a:p>
            <a:r>
              <a:rPr lang="en-NZ" dirty="0"/>
              <a:t>Christine Herman</a:t>
            </a:r>
            <a:br>
              <a:rPr lang="en-NZ" dirty="0"/>
            </a:br>
            <a:r>
              <a:rPr lang="en-NZ" sz="2800" dirty="0"/>
              <a:t>https://www.christineherman.com/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ADF4C-EFF0-4099-83C9-D6B9C8AE0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DFE58-F031-49E6-9001-41214D884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6" t="28296" r="14000" b="15408"/>
          <a:stretch/>
        </p:blipFill>
        <p:spPr>
          <a:xfrm>
            <a:off x="162560" y="1671793"/>
            <a:ext cx="11816080" cy="50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28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7BC6-A483-4C79-A3D4-B9DBB5302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7094"/>
          </a:xfrm>
        </p:spPr>
        <p:txBody>
          <a:bodyPr>
            <a:normAutofit fontScale="90000"/>
          </a:bodyPr>
          <a:lstStyle/>
          <a:p>
            <a:r>
              <a:rPr lang="en-NZ" dirty="0"/>
              <a:t>Christine Herman</a:t>
            </a:r>
            <a:br>
              <a:rPr lang="en-NZ" dirty="0"/>
            </a:br>
            <a:r>
              <a:rPr lang="en-NZ" sz="2700" dirty="0"/>
              <a:t>https://www.christineherman.com/</a:t>
            </a:r>
            <a:br>
              <a:rPr lang="en-NZ" sz="2700" dirty="0"/>
            </a:b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BE80C-6B87-4793-8843-4350C1904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3A058-077B-4633-9E9F-FDD103DFF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9" t="21805" r="14219" b="25278"/>
          <a:stretch/>
        </p:blipFill>
        <p:spPr>
          <a:xfrm>
            <a:off x="84601" y="1825625"/>
            <a:ext cx="12022797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58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69A7E-8ADA-4451-9AE3-8A67D2091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85B7D-B84B-4B93-8AE3-15F3B2E0A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9" t="20139" r="19765" b="29861"/>
          <a:stretch/>
        </p:blipFill>
        <p:spPr>
          <a:xfrm>
            <a:off x="133258" y="1252782"/>
            <a:ext cx="11925484" cy="54970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838F3D-289A-434C-8A07-D5185F40D33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217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/>
              <a:t>Christine Herman</a:t>
            </a:r>
            <a:br>
              <a:rPr lang="en-NZ"/>
            </a:br>
            <a:r>
              <a:rPr lang="en-NZ" sz="2700"/>
              <a:t>https://www.christineherman.com/</a:t>
            </a:r>
            <a:br>
              <a:rPr lang="en-NZ" sz="2700"/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35007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51FD6-697A-4342-8B1A-419CB072C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B98EB-C83D-46F7-8AD9-EB8D5E21D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1" t="11528" r="9843" b="21389"/>
          <a:stretch/>
        </p:blipFill>
        <p:spPr>
          <a:xfrm>
            <a:off x="261937" y="1330392"/>
            <a:ext cx="11668125" cy="54085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D088C3-A3DE-4E94-834D-58325E63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7094"/>
          </a:xfrm>
        </p:spPr>
        <p:txBody>
          <a:bodyPr>
            <a:normAutofit fontScale="90000"/>
          </a:bodyPr>
          <a:lstStyle/>
          <a:p>
            <a:r>
              <a:rPr lang="en-NZ" dirty="0"/>
              <a:t>Christine Herman</a:t>
            </a:r>
            <a:br>
              <a:rPr lang="en-NZ" dirty="0"/>
            </a:br>
            <a:r>
              <a:rPr lang="en-NZ" sz="2700" dirty="0"/>
              <a:t>https://www.christineherman.com/</a:t>
            </a:r>
            <a:br>
              <a:rPr lang="en-NZ" sz="2700" dirty="0"/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005946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8B14-C80F-4C55-9338-92031063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496D-DEA1-4E15-95F5-C0A7E9F9E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72149"/>
            <a:ext cx="10515600" cy="9266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b="0" i="0" dirty="0">
                <a:solidFill>
                  <a:srgbClr val="666666"/>
                </a:solidFill>
                <a:effectLst/>
                <a:latin typeface="Lato"/>
              </a:rPr>
              <a:t>Mary Sundstrom</a:t>
            </a:r>
          </a:p>
          <a:p>
            <a:pPr marL="0" indent="0">
              <a:buNone/>
            </a:pPr>
            <a:r>
              <a:rPr lang="en-NZ" dirty="0">
                <a:hlinkClick r:id="rId2"/>
              </a:rPr>
              <a:t>https://www.remarqueprintshop.com/store/c28/Mary_Sundstrom.html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122" name="Picture 2" descr="Featured Artist: Mary Sundstrom – Little Bird de Papel">
            <a:extLst>
              <a:ext uri="{FF2B5EF4-FFF2-40B4-BE49-F238E27FC236}">
                <a16:creationId xmlns:a16="http://schemas.microsoft.com/office/drawing/2014/main" id="{68BBA5F8-A66A-464C-AF53-2E3FC6EC0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80962"/>
            <a:ext cx="4121944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ry Sundstrom">
            <a:extLst>
              <a:ext uri="{FF2B5EF4-FFF2-40B4-BE49-F238E27FC236}">
                <a16:creationId xmlns:a16="http://schemas.microsoft.com/office/drawing/2014/main" id="{E88804F1-94C3-40B6-9FBE-E2C4A655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95" y="80962"/>
            <a:ext cx="3708462" cy="52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nternal Dialogue by Mary Sundstrom">
            <a:extLst>
              <a:ext uri="{FF2B5EF4-FFF2-40B4-BE49-F238E27FC236}">
                <a16:creationId xmlns:a16="http://schemas.microsoft.com/office/drawing/2014/main" id="{C644EC44-A1F1-4BD9-A694-D724AF5FC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43854"/>
            <a:ext cx="4121943" cy="50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6448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A376-709F-4064-B2E0-203AEC02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Dan </a:t>
            </a:r>
            <a:r>
              <a:rPr lang="en-NZ" dirty="0" err="1"/>
              <a:t>Tirels</a:t>
            </a:r>
            <a:r>
              <a:rPr lang="en-NZ" dirty="0"/>
              <a:t> – mono printing with oil stick and plastic bag</a:t>
            </a:r>
            <a:br>
              <a:rPr lang="en-NZ" dirty="0"/>
            </a:br>
            <a:r>
              <a:rPr lang="en-NZ" sz="2000" dirty="0">
                <a:hlinkClick r:id="rId2"/>
              </a:rPr>
              <a:t>https://www.youtube.com/watch?v=MbNcysveMWY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6FACF-273D-47BC-B06D-C05039B0B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043" y="1204912"/>
            <a:ext cx="4619626" cy="485776"/>
          </a:xfrm>
        </p:spPr>
        <p:txBody>
          <a:bodyPr/>
          <a:lstStyle/>
          <a:p>
            <a:pPr marL="0" indent="0">
              <a:buNone/>
            </a:pPr>
            <a:r>
              <a:rPr lang="en-NZ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Monoprinting</a:t>
            </a:r>
            <a:r>
              <a:rPr lang="en-N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with stencils : Abstract figures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71CD2-200A-4ED4-94C2-FDE8BEBB6DA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1" y="1924051"/>
            <a:ext cx="7261543" cy="398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2" descr="Dan Tirels on Twitter: &quot;NEW Red 12 panel monoprint #monoprints #dantirels  11&quot; × 13&quot; #abstract #contemporaryart #artgallery… &quot;">
            <a:extLst>
              <a:ext uri="{FF2B5EF4-FFF2-40B4-BE49-F238E27FC236}">
                <a16:creationId xmlns:a16="http://schemas.microsoft.com/office/drawing/2014/main" id="{F0E5DF7B-B3CE-4113-8A40-38EFAD56A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99" y="1781176"/>
            <a:ext cx="4198425" cy="493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57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978E5-00A0-46A7-ACAC-8B95D72E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1C15A-6E51-4925-AD3A-DFC5703BE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6131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878" y="245855"/>
            <a:ext cx="10515600" cy="522771"/>
          </a:xfrm>
        </p:spPr>
        <p:txBody>
          <a:bodyPr>
            <a:normAutofit fontScale="90000"/>
          </a:bodyPr>
          <a:lstStyle/>
          <a:p>
            <a:r>
              <a:rPr lang="en-NZ" dirty="0"/>
              <a:t>Ceri </a:t>
            </a:r>
            <a:r>
              <a:rPr lang="en-NZ" dirty="0" err="1"/>
              <a:t>Amphlett</a:t>
            </a:r>
            <a:endParaRPr lang="en-NZ" dirty="0"/>
          </a:p>
        </p:txBody>
      </p:sp>
      <p:pic>
        <p:nvPicPr>
          <p:cNvPr id="2050" name="Picture 2" descr="Image result for ceri amphle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" y="1014481"/>
            <a:ext cx="76200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eri amphle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972" y="245855"/>
            <a:ext cx="4472218" cy="571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2F062B-15B5-4F3A-8F03-C023A951C51E}"/>
              </a:ext>
            </a:extLst>
          </p:cNvPr>
          <p:cNvSpPr txBox="1"/>
          <p:nvPr/>
        </p:nvSpPr>
        <p:spPr>
          <a:xfrm>
            <a:off x="277402" y="5640512"/>
            <a:ext cx="70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4"/>
              </a:rPr>
              <a:t>https://www.we-find-wildness.com/2010/03/ceri-amphlett/</a:t>
            </a:r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84622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" y="143278"/>
            <a:ext cx="3811118" cy="38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61" y="143278"/>
            <a:ext cx="4623479" cy="640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12" y="143279"/>
            <a:ext cx="3416349" cy="34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" t="14286" b="17143"/>
          <a:stretch/>
        </p:blipFill>
        <p:spPr bwMode="auto">
          <a:xfrm>
            <a:off x="489726" y="4176242"/>
            <a:ext cx="3428059" cy="23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35" y="3678115"/>
            <a:ext cx="3045384" cy="30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8838" y="4278086"/>
            <a:ext cx="409343" cy="2262972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/>
              <a:t>Ceri Amphlett</a:t>
            </a:r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B984B-5FF4-485D-8F5D-0B2837BD81FA}"/>
              </a:ext>
            </a:extLst>
          </p:cNvPr>
          <p:cNvSpPr txBox="1"/>
          <p:nvPr/>
        </p:nvSpPr>
        <p:spPr>
          <a:xfrm>
            <a:off x="1376738" y="6492875"/>
            <a:ext cx="7335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https://www.we-find-wildness.com/2010/03/ceri-amphlett/</a:t>
            </a:r>
          </a:p>
        </p:txBody>
      </p:sp>
    </p:spTree>
    <p:extLst>
      <p:ext uri="{BB962C8B-B14F-4D97-AF65-F5344CB8AC3E}">
        <p14:creationId xmlns:p14="http://schemas.microsoft.com/office/powerpoint/2010/main" val="211477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F755-3F9E-45F4-9842-7C9F6BD50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558" y="4876800"/>
            <a:ext cx="3519491" cy="1779845"/>
          </a:xfrm>
        </p:spPr>
        <p:txBody>
          <a:bodyPr>
            <a:normAutofit/>
          </a:bodyPr>
          <a:lstStyle/>
          <a:p>
            <a:r>
              <a:rPr lang="en-NZ" sz="2800" dirty="0"/>
              <a:t>Esther Hansen, </a:t>
            </a:r>
            <a:br>
              <a:rPr lang="en-NZ" sz="2800" dirty="0"/>
            </a:br>
            <a:r>
              <a:rPr lang="en-NZ" sz="2800" dirty="0"/>
              <a:t>Linear mono printing on ghost prints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9B6707E-62AE-4B09-A4A9-6895C98CB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596" r="3428" b="2152"/>
          <a:stretch/>
        </p:blipFill>
        <p:spPr>
          <a:xfrm rot="5400000">
            <a:off x="-875633" y="1361412"/>
            <a:ext cx="6447090" cy="4143375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1EE07AA-5629-48A5-AC08-63FF8114A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046" y="1622694"/>
            <a:ext cx="6460067" cy="36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02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1700-EC0E-4126-BC6E-46F0E3A0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NZ" dirty="0"/>
              <a:t>Layered monotypes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79D25-076D-4E75-BD87-05411FA80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392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1189</Words>
  <Application>Microsoft Office PowerPoint</Application>
  <PresentationFormat>Widescreen</PresentationFormat>
  <Paragraphs>129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-apple-system</vt:lpstr>
      <vt:lpstr>Arial</vt:lpstr>
      <vt:lpstr>Calibri</vt:lpstr>
      <vt:lpstr>Calibri Light</vt:lpstr>
      <vt:lpstr>Helvetica Neue</vt:lpstr>
      <vt:lpstr>inherit</vt:lpstr>
      <vt:lpstr>Lato</vt:lpstr>
      <vt:lpstr>MalloryMP-Medium</vt:lpstr>
      <vt:lpstr>MetricWeb</vt:lpstr>
      <vt:lpstr>Open Sans</vt:lpstr>
      <vt:lpstr>TiemposText-Regular</vt:lpstr>
      <vt:lpstr>TiemposText-RegularItalic</vt:lpstr>
      <vt:lpstr>Times New Roman</vt:lpstr>
      <vt:lpstr>Office Theme</vt:lpstr>
      <vt:lpstr>Mono Printing</vt:lpstr>
      <vt:lpstr>Linear transfer and mono printing</vt:lpstr>
      <vt:lpstr>Trace Mono-printing/ Transfer Drawing Monotype</vt:lpstr>
      <vt:lpstr>PowerPoint Presentation</vt:lpstr>
      <vt:lpstr>PowerPoint Presentation</vt:lpstr>
      <vt:lpstr>Ceri Amphlett</vt:lpstr>
      <vt:lpstr>PowerPoint Presentation</vt:lpstr>
      <vt:lpstr>Esther Hansen,  Linear mono printing on ghost prints</vt:lpstr>
      <vt:lpstr>Layered monotypes</vt:lpstr>
      <vt:lpstr>Susan Hurrell-Fieldes</vt:lpstr>
      <vt:lpstr>Monoprint with Simon Ripley https://vimeo.com/41523428 Double Elephant Print Workshop </vt:lpstr>
      <vt:lpstr>Golden Open acrylic mono printing</vt:lpstr>
      <vt:lpstr>Susan Hurrell-Fieldes</vt:lpstr>
      <vt:lpstr>PowerPoint Presentation</vt:lpstr>
      <vt:lpstr>Naz Rahbar</vt:lpstr>
      <vt:lpstr>Dana McClure</vt:lpstr>
      <vt:lpstr>Dana McClure</vt:lpstr>
      <vt:lpstr>Margaret Briggs</vt:lpstr>
      <vt:lpstr>PowerPoint Presentation</vt:lpstr>
      <vt:lpstr>Sophie Victoria Elliott</vt:lpstr>
      <vt:lpstr>PowerPoint Presentation</vt:lpstr>
      <vt:lpstr>Beth Charles</vt:lpstr>
      <vt:lpstr>Duncan Pepe Long</vt:lpstr>
      <vt:lpstr>Duncan Pepe Long</vt:lpstr>
      <vt:lpstr>Belinda Griffith </vt:lpstr>
      <vt:lpstr>Belinda Griffith https://belindagriffiths.com/section/453087-Mono-The-Painterly-Print-2017-Franklin-Art-Centre.html </vt:lpstr>
      <vt:lpstr>Belinda Griffiths</vt:lpstr>
      <vt:lpstr>Lynn Brofsky</vt:lpstr>
      <vt:lpstr>Edgar Degas Monoprints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Sophie Lécuyer  monoprint animation </vt:lpstr>
      <vt:lpstr>Jason Greig (NZ)</vt:lpstr>
      <vt:lpstr>Emmi Whitehorse</vt:lpstr>
      <vt:lpstr>Shirley Stevenson</vt:lpstr>
      <vt:lpstr>PowerPoint Presentation</vt:lpstr>
      <vt:lpstr>PowerPoint Presentation</vt:lpstr>
      <vt:lpstr>Thomas Shahan</vt:lpstr>
      <vt:lpstr>PowerPoint Presentation</vt:lpstr>
      <vt:lpstr>Laura Berman https://www.laurabermanprojects.com/ </vt:lpstr>
      <vt:lpstr>Laura Berman</vt:lpstr>
      <vt:lpstr>Stanley Palmer Monoprints</vt:lpstr>
      <vt:lpstr>PowerPoint Presentation</vt:lpstr>
      <vt:lpstr>PowerPoint Presentation</vt:lpstr>
      <vt:lpstr>Christine Herman https://www.christineherman.com/</vt:lpstr>
      <vt:lpstr>Christine Herman https://www.christineherman.com/ </vt:lpstr>
      <vt:lpstr>PowerPoint Presentation</vt:lpstr>
      <vt:lpstr>Christine Herman https://www.christineherman.com/ </vt:lpstr>
      <vt:lpstr>PowerPoint Presentation</vt:lpstr>
      <vt:lpstr>Dan Tirels – mono printing with oil stick and plastic bag https://www.youtube.com/watch?v=MbNcysveMWY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Mono Printing</dc:title>
  <dc:creator>Esther Hansen</dc:creator>
  <cp:lastModifiedBy>Esther Hansen</cp:lastModifiedBy>
  <cp:revision>2</cp:revision>
  <dcterms:created xsi:type="dcterms:W3CDTF">2021-04-21T21:08:31Z</dcterms:created>
  <dcterms:modified xsi:type="dcterms:W3CDTF">2022-09-28T03:39:21Z</dcterms:modified>
</cp:coreProperties>
</file>