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684" r:id="rId3"/>
    <p:sldId id="685" r:id="rId4"/>
    <p:sldId id="330" r:id="rId5"/>
    <p:sldId id="661" r:id="rId6"/>
    <p:sldId id="660" r:id="rId7"/>
    <p:sldId id="633" r:id="rId8"/>
    <p:sldId id="258" r:id="rId9"/>
    <p:sldId id="744" r:id="rId10"/>
    <p:sldId id="447" r:id="rId11"/>
    <p:sldId id="710" r:id="rId12"/>
    <p:sldId id="686" r:id="rId13"/>
    <p:sldId id="687" r:id="rId14"/>
    <p:sldId id="688" r:id="rId15"/>
    <p:sldId id="689" r:id="rId16"/>
    <p:sldId id="287" r:id="rId17"/>
    <p:sldId id="476" r:id="rId18"/>
    <p:sldId id="471" r:id="rId19"/>
    <p:sldId id="472" r:id="rId20"/>
    <p:sldId id="477" r:id="rId21"/>
    <p:sldId id="690" r:id="rId22"/>
    <p:sldId id="257" r:id="rId23"/>
    <p:sldId id="691" r:id="rId24"/>
    <p:sldId id="692" r:id="rId25"/>
    <p:sldId id="693" r:id="rId26"/>
    <p:sldId id="444" r:id="rId27"/>
    <p:sldId id="694" r:id="rId28"/>
    <p:sldId id="695" r:id="rId29"/>
    <p:sldId id="469" r:id="rId30"/>
    <p:sldId id="311" r:id="rId31"/>
    <p:sldId id="632" r:id="rId32"/>
    <p:sldId id="275" r:id="rId33"/>
    <p:sldId id="263" r:id="rId34"/>
    <p:sldId id="602" r:id="rId35"/>
    <p:sldId id="462" r:id="rId36"/>
    <p:sldId id="556" r:id="rId37"/>
    <p:sldId id="557" r:id="rId38"/>
    <p:sldId id="567" r:id="rId39"/>
    <p:sldId id="574" r:id="rId40"/>
    <p:sldId id="711" r:id="rId41"/>
    <p:sldId id="268" r:id="rId42"/>
    <p:sldId id="712" r:id="rId43"/>
    <p:sldId id="670" r:id="rId44"/>
    <p:sldId id="308" r:id="rId45"/>
    <p:sldId id="696" r:id="rId46"/>
    <p:sldId id="292" r:id="rId47"/>
    <p:sldId id="293" r:id="rId48"/>
    <p:sldId id="273" r:id="rId49"/>
    <p:sldId id="697" r:id="rId50"/>
    <p:sldId id="698" r:id="rId51"/>
    <p:sldId id="277" r:id="rId52"/>
    <p:sldId id="278" r:id="rId53"/>
    <p:sldId id="280" r:id="rId54"/>
    <p:sldId id="281" r:id="rId55"/>
    <p:sldId id="699" r:id="rId56"/>
    <p:sldId id="700" r:id="rId57"/>
    <p:sldId id="701" r:id="rId58"/>
    <p:sldId id="285" r:id="rId59"/>
    <p:sldId id="286" r:id="rId60"/>
    <p:sldId id="702" r:id="rId61"/>
    <p:sldId id="288" r:id="rId62"/>
    <p:sldId id="290" r:id="rId63"/>
    <p:sldId id="703" r:id="rId64"/>
    <p:sldId id="706" r:id="rId65"/>
    <p:sldId id="559" r:id="rId66"/>
    <p:sldId id="560" r:id="rId67"/>
    <p:sldId id="561" r:id="rId68"/>
    <p:sldId id="562" r:id="rId69"/>
    <p:sldId id="565" r:id="rId70"/>
    <p:sldId id="56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Hansen" initials="EH" lastIdx="1" clrIdx="0">
    <p:extLst>
      <p:ext uri="{19B8F6BF-5375-455C-9EA6-DF929625EA0E}">
        <p15:presenceInfo xmlns:p15="http://schemas.microsoft.com/office/powerpoint/2012/main" userId="S::HE@pukekohehigh.school.nz::a9b20299-219e-453d-9e7d-ba85806aa2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657" autoAdjust="0"/>
  </p:normalViewPr>
  <p:slideViewPr>
    <p:cSldViewPr snapToGrid="0">
      <p:cViewPr varScale="1">
        <p:scale>
          <a:sx n="93" d="100"/>
          <a:sy n="93" d="100"/>
        </p:scale>
        <p:origin x="1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55E8A7-5907-43D0-9F06-9EEB7DA90E91}" type="datetimeFigureOut">
              <a:rPr lang="en-NZ" smtClean="0"/>
              <a:t>2/10/2022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40347-7676-41A1-B113-1D48041FB9DD}" type="slidenum">
              <a:rPr lang="en-NZ" smtClean="0"/>
              <a:t>‹#›</a:t>
            </a:fld>
            <a:endParaRPr lang="en-NZ"/>
          </a:p>
        </p:txBody>
      </p:sp>
    </p:spTree>
    <p:extLst>
      <p:ext uri="{BB962C8B-B14F-4D97-AF65-F5344CB8AC3E}">
        <p14:creationId xmlns:p14="http://schemas.microsoft.com/office/powerpoint/2010/main" val="2915561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2015 the shape of our Art Department started to change.  After being</a:t>
            </a:r>
            <a:r>
              <a:rPr lang="en-NZ" baseline="0" dirty="0"/>
              <a:t> a solid team of a tight five for approx. 8 years, roles shifted so that we became a team comprised of only two full time teachers and the remainder part time.  </a:t>
            </a:r>
          </a:p>
          <a:p>
            <a:r>
              <a:rPr lang="en-NZ" baseline="0" dirty="0"/>
              <a:t>The last couple of years have been a time of Shape shifting – Jay - </a:t>
            </a:r>
            <a:r>
              <a:rPr lang="en-NZ" baseline="0" dirty="0" err="1"/>
              <a:t>deaning</a:t>
            </a:r>
            <a:r>
              <a:rPr lang="en-NZ" baseline="0" dirty="0"/>
              <a:t>, Martin – a stint in LT relief, Peter - significant illness.  Now Rachel &amp; Martin part of the COL as across-school leaders.,  This photo was taken at Gibbs Farm last holidays, and since then Ali gone, Renee joined.  Peter leaves us at the end of this year … change as a constant …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t>As HOD I experienced myself going through a Leadership crisis at the end of term 1 last year.  It was the end of an era in our team, and it brought about lots of reflection and deep thinking.  To cut a long story short , the changes unfolding became the catalyst for realising that we had completely fulfilled on our previous Department vision, and were in urgent need of a new vision that would take us into the future.</a:t>
            </a:r>
            <a:endParaRPr lang="en-NZ" dirty="0"/>
          </a:p>
        </p:txBody>
      </p:sp>
      <p:sp>
        <p:nvSpPr>
          <p:cNvPr id="4" name="Slide Number Placeholder 3"/>
          <p:cNvSpPr>
            <a:spLocks noGrp="1"/>
          </p:cNvSpPr>
          <p:nvPr>
            <p:ph type="sldNum" sz="quarter" idx="10"/>
          </p:nvPr>
        </p:nvSpPr>
        <p:spPr/>
        <p:txBody>
          <a:bodyPr/>
          <a:lstStyle/>
          <a:p>
            <a:fld id="{7D955729-882E-4706-B262-95F106795D49}" type="slidenum">
              <a:rPr lang="en-NZ" smtClean="0"/>
              <a:t>4</a:t>
            </a:fld>
            <a:endParaRPr lang="en-NZ"/>
          </a:p>
        </p:txBody>
      </p:sp>
    </p:spTree>
    <p:extLst>
      <p:ext uri="{BB962C8B-B14F-4D97-AF65-F5344CB8AC3E}">
        <p14:creationId xmlns:p14="http://schemas.microsoft.com/office/powerpoint/2010/main" val="163104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55D40347-7676-41A1-B113-1D48041FB9DD}" type="slidenum">
              <a:rPr lang="en-NZ" smtClean="0"/>
              <a:t>37</a:t>
            </a:fld>
            <a:endParaRPr lang="en-NZ"/>
          </a:p>
        </p:txBody>
      </p:sp>
    </p:spTree>
    <p:extLst>
      <p:ext uri="{BB962C8B-B14F-4D97-AF65-F5344CB8AC3E}">
        <p14:creationId xmlns:p14="http://schemas.microsoft.com/office/powerpoint/2010/main" val="190897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7B47-EC02-40DF-88F3-0F44D11BF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A8DB522-2D25-4B1D-A6E1-9A3F8446E0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BE36AD30-D5D9-493B-9E4B-8E26024D3BB2}"/>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5" name="Footer Placeholder 4">
            <a:extLst>
              <a:ext uri="{FF2B5EF4-FFF2-40B4-BE49-F238E27FC236}">
                <a16:creationId xmlns:a16="http://schemas.microsoft.com/office/drawing/2014/main" id="{E664303D-350A-4194-B28F-D9DD9EE700B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BD1773D-DF5B-4FFF-B69B-C8CB0FCEFE1C}"/>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109534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413D1-8D8B-43EE-95A6-3285BAE8BB9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5638B31E-193D-4948-BD43-A6E00244B3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A987CAF-A684-40DB-A661-90296BC7CB61}"/>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5" name="Footer Placeholder 4">
            <a:extLst>
              <a:ext uri="{FF2B5EF4-FFF2-40B4-BE49-F238E27FC236}">
                <a16:creationId xmlns:a16="http://schemas.microsoft.com/office/drawing/2014/main" id="{4C5111E2-400B-4F7D-8EC2-EC8F8FE998B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35E14BF-9A31-4857-A918-F2F87541142E}"/>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307670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CD2977-137F-4467-8341-AE45FC729C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8F35A0C-D391-495F-9876-5A81E6F3DB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77581A8-A929-41BD-9DA4-A9BFB1239CF8}"/>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5" name="Footer Placeholder 4">
            <a:extLst>
              <a:ext uri="{FF2B5EF4-FFF2-40B4-BE49-F238E27FC236}">
                <a16:creationId xmlns:a16="http://schemas.microsoft.com/office/drawing/2014/main" id="{9523F7B0-2F9F-4C51-9FC6-E305EF61B31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5851BC5-BF3B-4955-9BDE-E64034B2BC00}"/>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383361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C2B5-86F4-4687-B731-78188EEDBCC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F7CDF847-CA06-49AB-A26B-A2D94C7594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699D95A-A01D-4E94-905A-D4E6FD3369A1}"/>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5" name="Footer Placeholder 4">
            <a:extLst>
              <a:ext uri="{FF2B5EF4-FFF2-40B4-BE49-F238E27FC236}">
                <a16:creationId xmlns:a16="http://schemas.microsoft.com/office/drawing/2014/main" id="{046CF2F9-50FD-48C5-AB1B-974306A18C0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477FDE6-80C2-4243-A581-C4C9CB8851CF}"/>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330307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1947-0BE5-4556-80B4-657B1477E7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27F4833-DBBF-4157-A15D-853B3FAAD7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4B0FC0-E47B-4466-B9C7-3AF142F4AA90}"/>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5" name="Footer Placeholder 4">
            <a:extLst>
              <a:ext uri="{FF2B5EF4-FFF2-40B4-BE49-F238E27FC236}">
                <a16:creationId xmlns:a16="http://schemas.microsoft.com/office/drawing/2014/main" id="{3AD1A924-F803-4E2C-B4AA-8A57B45B7A5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029CB58-6844-4C2C-9C56-D63EBBDDCEBB}"/>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53425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E95E9-7345-4849-9B8D-A301231EB10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6ABBA820-AD9D-43E6-A087-6B0380071A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CFC37DE2-6C09-4CBE-BD01-DFEC5AD69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6F004D43-2204-4C8E-9E98-99FCD5A6E07B}"/>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6" name="Footer Placeholder 5">
            <a:extLst>
              <a:ext uri="{FF2B5EF4-FFF2-40B4-BE49-F238E27FC236}">
                <a16:creationId xmlns:a16="http://schemas.microsoft.com/office/drawing/2014/main" id="{F8F97650-0DA7-4879-8DC9-C363829697D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09160AD9-ED18-435A-BEE0-97762866B5AB}"/>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65395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9EF03-6470-4D05-8AAE-4561DA68A26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B0C476B-FFCE-4F81-A832-50F57BEF35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2473C-ACD8-42CF-91F4-A08C71ABE3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B1F1251-3C0D-4A17-82D6-B0526E029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A1898A-3516-4AC3-8B4A-78171FFB3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2FD94B4C-3D49-4D05-826A-2F026EA6A51F}"/>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8" name="Footer Placeholder 7">
            <a:extLst>
              <a:ext uri="{FF2B5EF4-FFF2-40B4-BE49-F238E27FC236}">
                <a16:creationId xmlns:a16="http://schemas.microsoft.com/office/drawing/2014/main" id="{8A978C71-1392-498A-AC9C-CC370E259D8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FE03C459-2852-48A9-8F4E-61AA15795BA8}"/>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388734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E942-B803-43C4-92AE-DCD16C23D48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ABBF9EDB-E5C3-4624-9DFF-8E7B718EB61B}"/>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4" name="Footer Placeholder 3">
            <a:extLst>
              <a:ext uri="{FF2B5EF4-FFF2-40B4-BE49-F238E27FC236}">
                <a16:creationId xmlns:a16="http://schemas.microsoft.com/office/drawing/2014/main" id="{AD0F3149-180C-4CCE-A11F-88932E91D128}"/>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F94180C7-7317-4192-B2D5-6454E6BBBF26}"/>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310024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05209D-8FE6-4565-8DEE-7BE2D137EFAB}"/>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3" name="Footer Placeholder 2">
            <a:extLst>
              <a:ext uri="{FF2B5EF4-FFF2-40B4-BE49-F238E27FC236}">
                <a16:creationId xmlns:a16="http://schemas.microsoft.com/office/drawing/2014/main" id="{1D3984AB-8950-444D-AAC6-C092DE66E34A}"/>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FFB46E5-EB70-4158-9E95-7AF6FB587660}"/>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3759603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B196-D44B-41F9-AB4F-9088F447EF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0CCDF63F-AF72-4DF5-B301-E01C6ED992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92969A1-E84D-403F-8EF9-3391BA6A4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4E013-F3A7-4631-AEF3-159D230E2F18}"/>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6" name="Footer Placeholder 5">
            <a:extLst>
              <a:ext uri="{FF2B5EF4-FFF2-40B4-BE49-F238E27FC236}">
                <a16:creationId xmlns:a16="http://schemas.microsoft.com/office/drawing/2014/main" id="{324303B3-F9AC-47EC-8F22-E0DC07C532C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284B124-BD7C-4513-8ED3-05537B012096}"/>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53763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43A06-0B3B-4854-B2B4-E192FCFC2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2275CB5-52E7-47E9-86EA-2B16B938B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F120EB3D-47E2-434B-B550-4764B1149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850EF2-6B19-42EA-A5EF-3E0516F700C7}"/>
              </a:ext>
            </a:extLst>
          </p:cNvPr>
          <p:cNvSpPr>
            <a:spLocks noGrp="1"/>
          </p:cNvSpPr>
          <p:nvPr>
            <p:ph type="dt" sz="half" idx="10"/>
          </p:nvPr>
        </p:nvSpPr>
        <p:spPr/>
        <p:txBody>
          <a:bodyPr/>
          <a:lstStyle/>
          <a:p>
            <a:fld id="{456793B4-D079-4AD7-B698-50E5CAD6A9B3}" type="datetimeFigureOut">
              <a:rPr lang="en-NZ" smtClean="0"/>
              <a:t>2/10/2022</a:t>
            </a:fld>
            <a:endParaRPr lang="en-NZ"/>
          </a:p>
        </p:txBody>
      </p:sp>
      <p:sp>
        <p:nvSpPr>
          <p:cNvPr id="6" name="Footer Placeholder 5">
            <a:extLst>
              <a:ext uri="{FF2B5EF4-FFF2-40B4-BE49-F238E27FC236}">
                <a16:creationId xmlns:a16="http://schemas.microsoft.com/office/drawing/2014/main" id="{610AF0AA-08C2-4981-90A5-0C1ED2A755A3}"/>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DDC5D79D-23A8-4864-AF48-43D3547A7911}"/>
              </a:ext>
            </a:extLst>
          </p:cNvPr>
          <p:cNvSpPr>
            <a:spLocks noGrp="1"/>
          </p:cNvSpPr>
          <p:nvPr>
            <p:ph type="sldNum" sz="quarter" idx="12"/>
          </p:nvPr>
        </p:nvSpPr>
        <p:spPr/>
        <p:txBody>
          <a:bodyPr/>
          <a:lstStyle/>
          <a:p>
            <a:fld id="{EF841A93-E6E9-49F2-874F-0637569A0BEB}" type="slidenum">
              <a:rPr lang="en-NZ" smtClean="0"/>
              <a:t>‹#›</a:t>
            </a:fld>
            <a:endParaRPr lang="en-NZ"/>
          </a:p>
        </p:txBody>
      </p:sp>
    </p:spTree>
    <p:extLst>
      <p:ext uri="{BB962C8B-B14F-4D97-AF65-F5344CB8AC3E}">
        <p14:creationId xmlns:p14="http://schemas.microsoft.com/office/powerpoint/2010/main" val="763248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0F0983-04A2-4FE5-9F64-773532B2B3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5F01671-211D-4832-B6C4-5FE2F5B72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C0DFF30-B183-4DA9-AF7C-F90C829F2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793B4-D079-4AD7-B698-50E5CAD6A9B3}" type="datetimeFigureOut">
              <a:rPr lang="en-NZ" smtClean="0"/>
              <a:t>2/10/2022</a:t>
            </a:fld>
            <a:endParaRPr lang="en-NZ"/>
          </a:p>
        </p:txBody>
      </p:sp>
      <p:sp>
        <p:nvSpPr>
          <p:cNvPr id="5" name="Footer Placeholder 4">
            <a:extLst>
              <a:ext uri="{FF2B5EF4-FFF2-40B4-BE49-F238E27FC236}">
                <a16:creationId xmlns:a16="http://schemas.microsoft.com/office/drawing/2014/main" id="{043B24D5-106E-40EE-862D-084CC1F53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C0AB19B1-1266-4319-90C6-B0DDA68AC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1A93-E6E9-49F2-874F-0637569A0BEB}" type="slidenum">
              <a:rPr lang="en-NZ" smtClean="0"/>
              <a:t>‹#›</a:t>
            </a:fld>
            <a:endParaRPr lang="en-NZ"/>
          </a:p>
        </p:txBody>
      </p:sp>
    </p:spTree>
    <p:extLst>
      <p:ext uri="{BB962C8B-B14F-4D97-AF65-F5344CB8AC3E}">
        <p14:creationId xmlns:p14="http://schemas.microsoft.com/office/powerpoint/2010/main" val="4283764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oma.org/artists/41140"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hashtag/printmaking?__eep__=6&amp;__tn__=*NK*F" TargetMode="External"/><Relationship Id="rId2" Type="http://schemas.openxmlformats.org/officeDocument/2006/relationships/hyperlink" Target="https://www.facebook.com/hashtag/franklinprintgroup?__eep__=6&amp;__tn__=*NK*F" TargetMode="Externa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hyperlink" Target="https://www.facebook.com/hashtag/pcanz?__eep__=6&amp;__tn__=*NK*F" TargetMode="External"/><Relationship Id="rId4" Type="http://schemas.openxmlformats.org/officeDocument/2006/relationships/hyperlink" Target="https://www.facebook.com/hashtag/printmakers?__eep__=6&amp;__tn__=*NK*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h2GCTfySJtA" TargetMode="External"/><Relationship Id="rId2" Type="http://schemas.openxmlformats.org/officeDocument/2006/relationships/hyperlink" Target="https://www.youtube.com/watch?v=Gyc3stbuSlI" TargetMode="External"/><Relationship Id="rId1" Type="http://schemas.openxmlformats.org/officeDocument/2006/relationships/slideLayout" Target="../slideLayouts/slideLayout2.xml"/><Relationship Id="rId5" Type="http://schemas.openxmlformats.org/officeDocument/2006/relationships/hyperlink" Target="https://www.youtube.com/watch?v=DyXnnnh0SuU" TargetMode="External"/><Relationship Id="rId4" Type="http://schemas.openxmlformats.org/officeDocument/2006/relationships/hyperlink" Target="https://www.youtube.com/watch?v=gNmt5_PlTSc"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s://www.artspan.com/art/2945157-15090/Textiles-and-Fiber-Arts/Artquilt/Wildlife/significant-signs-of-safetysold.html" TargetMode="Externa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youtube.com/watch?v=gJDLQ_7reqE&amp;feature=emb_logo" TargetMode="Externa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s://giphy.com/stickers/merkurist-nachrichten-gutenberg-merkurist-buchdruck-TduUIAsIOkarX0IPjk" TargetMode="Externa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tevenwillblog.blogspot.co.uk/" TargetMode="Externa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maxstadnik.com/tagged/Max-Stadnik" TargetMode="Externa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facebook.com/nzartmaggiecovell/photos/a.1451420895085627/2804841013076935"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www.pinterest.nz/cakebakerjack/stitched/" TargetMode="External"/><Relationship Id="rId2" Type="http://schemas.openxmlformats.org/officeDocument/2006/relationships/hyperlink" Target="https://www.pinterest.nz/cakebakerjack/" TargetMode="Externa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www.dandelionunlimited.com/mixed-media-textiles" TargetMode="Externa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6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eg"/></Relationships>
</file>

<file path=ppt/slides/_rels/slide6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s://www.blogger.com/www.jennifercoynequdeen.blogspot.com" TargetMode="Externa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6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www.kellymckaig.com/#/rust-dyeing/" TargetMode="Externa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www.youtube.com/watch?v=666Kq95xm1o" TargetMode="External"/><Relationship Id="rId7" Type="http://schemas.openxmlformats.org/officeDocument/2006/relationships/image" Target="../media/image13.jpeg"/><Relationship Id="rId2" Type="http://schemas.openxmlformats.org/officeDocument/2006/relationships/hyperlink" Target="https://www.youtube.com/watch?v=oOwcOboKx8E" TargetMode="External"/><Relationship Id="rId1" Type="http://schemas.openxmlformats.org/officeDocument/2006/relationships/slideLayout" Target="../slideLayouts/slideLayout2.xml"/><Relationship Id="rId6" Type="http://schemas.openxmlformats.org/officeDocument/2006/relationships/hyperlink" Target="https://deweyhagborg.com/projects/probably-chelsea" TargetMode="External"/><Relationship Id="rId5" Type="http://schemas.openxmlformats.org/officeDocument/2006/relationships/image" Target="../media/image12.jpeg"/><Relationship Id="rId4" Type="http://schemas.openxmlformats.org/officeDocument/2006/relationships/hyperlink" Target="https://vimeo.com/23498553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bookdepository.com/author/Janice-Oresman" TargetMode="External"/><Relationship Id="rId13" Type="http://schemas.openxmlformats.org/officeDocument/2006/relationships/hyperlink" Target="http://tonihartillart.blogspot.com/" TargetMode="External"/><Relationship Id="rId18" Type="http://schemas.openxmlformats.org/officeDocument/2006/relationships/hyperlink" Target="http://www.cs.org.nz/" TargetMode="External"/><Relationship Id="rId26" Type="http://schemas.openxmlformats.org/officeDocument/2006/relationships/hyperlink" Target="https://www.instagram.com/esther.hansen.737/" TargetMode="External"/><Relationship Id="rId3" Type="http://schemas.openxmlformats.org/officeDocument/2006/relationships/hyperlink" Target="https://www.bookdepository.com/author/Frances-Stanfield" TargetMode="External"/><Relationship Id="rId21" Type="http://schemas.openxmlformats.org/officeDocument/2006/relationships/hyperlink" Target="https://www.facebook.com/125-Celebrate-125-540731813029937" TargetMode="External"/><Relationship Id="rId7" Type="http://schemas.openxmlformats.org/officeDocument/2006/relationships/hyperlink" Target="https://www.bookdepository.com/author/Laura-G-Einstein" TargetMode="External"/><Relationship Id="rId12" Type="http://schemas.openxmlformats.org/officeDocument/2006/relationships/hyperlink" Target="https://www.printcouncil.nz/" TargetMode="External"/><Relationship Id="rId17" Type="http://schemas.openxmlformats.org/officeDocument/2006/relationships/hyperlink" Target="https://civa.org/" TargetMode="External"/><Relationship Id="rId25" Type="http://schemas.openxmlformats.org/officeDocument/2006/relationships/hyperlink" Target="https://austinkleon.com/" TargetMode="External"/><Relationship Id="rId2" Type="http://schemas.openxmlformats.org/officeDocument/2006/relationships/hyperlink" Target="https://www.bookdepository.com/author/Ruth-Pelzer-Montada" TargetMode="External"/><Relationship Id="rId16" Type="http://schemas.openxmlformats.org/officeDocument/2006/relationships/hyperlink" Target="https://www.printcouncil.org.au/imprint-magazine/" TargetMode="External"/><Relationship Id="rId20" Type="http://schemas.openxmlformats.org/officeDocument/2006/relationships/hyperlink" Target="https://www.facebook.com/groups/304856440276248" TargetMode="External"/><Relationship Id="rId29"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s://www.bookdepository.com/author/Catherine-Kernan" TargetMode="External"/><Relationship Id="rId11" Type="http://schemas.openxmlformats.org/officeDocument/2006/relationships/hyperlink" Target="https://www.bookdepository.com/author/Richard-Noyce" TargetMode="External"/><Relationship Id="rId24" Type="http://schemas.openxmlformats.org/officeDocument/2006/relationships/hyperlink" Target="http://www.nzprintmakers.com/" TargetMode="External"/><Relationship Id="rId5" Type="http://schemas.openxmlformats.org/officeDocument/2006/relationships/hyperlink" Target="https://www.bookdepository.com/author/Alexia-Tala" TargetMode="External"/><Relationship Id="rId15" Type="http://schemas.openxmlformats.org/officeDocument/2006/relationships/hyperlink" Target="https://www.pressingmattersmag.com/" TargetMode="External"/><Relationship Id="rId23" Type="http://schemas.openxmlformats.org/officeDocument/2006/relationships/hyperlink" Target="http://costumeandtextile.co.nz/" TargetMode="External"/><Relationship Id="rId28" Type="http://schemas.openxmlformats.org/officeDocument/2006/relationships/image" Target="../media/image15.jpeg"/><Relationship Id="rId10" Type="http://schemas.openxmlformats.org/officeDocument/2006/relationships/hyperlink" Target="https://www.bookdepository.com/author/Sylvie-Covey" TargetMode="External"/><Relationship Id="rId19" Type="http://schemas.openxmlformats.org/officeDocument/2006/relationships/hyperlink" Target="https://www.pinterest.nz/triffidgirl72/_saved/" TargetMode="External"/><Relationship Id="rId4" Type="http://schemas.openxmlformats.org/officeDocument/2006/relationships/hyperlink" Target="https://www.bookdepository.com/author/Lucy-McGeown" TargetMode="External"/><Relationship Id="rId9" Type="http://schemas.openxmlformats.org/officeDocument/2006/relationships/hyperlink" Target="https://www.bookdepository.com/author/E-Ashley-Rooney" TargetMode="External"/><Relationship Id="rId14" Type="http://schemas.openxmlformats.org/officeDocument/2006/relationships/hyperlink" Target="https://inaarraoui.com/" TargetMode="External"/><Relationship Id="rId22" Type="http://schemas.openxmlformats.org/officeDocument/2006/relationships/hyperlink" Target="https://abc-nz.org.nz/" TargetMode="External"/><Relationship Id="rId27" Type="http://schemas.openxmlformats.org/officeDocument/2006/relationships/hyperlink" Target="https://www.instagram.com/vicky.mooreall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277B-8F5A-48CC-B3B3-DC7AEAA9A852}"/>
              </a:ext>
            </a:extLst>
          </p:cNvPr>
          <p:cNvSpPr>
            <a:spLocks noGrp="1"/>
          </p:cNvSpPr>
          <p:nvPr>
            <p:ph type="ctrTitle"/>
          </p:nvPr>
        </p:nvSpPr>
        <p:spPr>
          <a:xfrm>
            <a:off x="1524000" y="1122363"/>
            <a:ext cx="9144000" cy="3497262"/>
          </a:xfrm>
        </p:spPr>
        <p:txBody>
          <a:bodyPr>
            <a:normAutofit fontScale="90000"/>
          </a:bodyPr>
          <a:lstStyle/>
          <a:p>
            <a:r>
              <a:rPr lang="en-NZ" sz="6000" dirty="0">
                <a:effectLst/>
              </a:rPr>
              <a:t>Practical Printmaking Palooza – Print techniques from Junior to Senior – </a:t>
            </a:r>
            <a:r>
              <a:rPr lang="en-NZ" sz="6000" dirty="0">
                <a:effectLst/>
                <a:highlight>
                  <a:srgbClr val="FFFF00"/>
                </a:highlight>
              </a:rPr>
              <a:t>PART 1</a:t>
            </a:r>
            <a:br>
              <a:rPr lang="en-NZ" sz="6000" dirty="0">
                <a:effectLst/>
                <a:latin typeface="Arial" panose="020B0604020202020204" pitchFamily="34" charset="0"/>
                <a:ea typeface="Arial" panose="020B0604020202020204" pitchFamily="34" charset="0"/>
              </a:rPr>
            </a:br>
            <a:r>
              <a:rPr lang="en-NZ" sz="3600" dirty="0"/>
              <a:t>ANZAAE 3 hour print workshop</a:t>
            </a:r>
            <a:br>
              <a:rPr lang="en-NZ" sz="3600" dirty="0"/>
            </a:br>
            <a:r>
              <a:rPr lang="en-NZ" sz="3600" dirty="0"/>
              <a:t>Esther Hansen, Kate Rivers, Bridget Burnett and friends</a:t>
            </a:r>
            <a:endParaRPr lang="en-NZ" dirty="0"/>
          </a:p>
        </p:txBody>
      </p:sp>
      <p:sp>
        <p:nvSpPr>
          <p:cNvPr id="3" name="Subtitle 2">
            <a:extLst>
              <a:ext uri="{FF2B5EF4-FFF2-40B4-BE49-F238E27FC236}">
                <a16:creationId xmlns:a16="http://schemas.microsoft.com/office/drawing/2014/main" id="{9249AB36-3D23-49B9-89BE-13AD7B196B80}"/>
              </a:ext>
            </a:extLst>
          </p:cNvPr>
          <p:cNvSpPr>
            <a:spLocks noGrp="1"/>
          </p:cNvSpPr>
          <p:nvPr>
            <p:ph type="subTitle" idx="1"/>
          </p:nvPr>
        </p:nvSpPr>
        <p:spPr>
          <a:xfrm>
            <a:off x="609599" y="4764088"/>
            <a:ext cx="11363325" cy="1655762"/>
          </a:xfrm>
        </p:spPr>
        <p:txBody>
          <a:bodyPr>
            <a:normAutofit/>
          </a:bodyPr>
          <a:lstStyle/>
          <a:p>
            <a:r>
              <a:rPr lang="en-NZ" sz="1800" dirty="0">
                <a:solidFill>
                  <a:srgbClr val="444444"/>
                </a:solidFill>
                <a:effectLst/>
                <a:latin typeface="Proxima Nova"/>
                <a:ea typeface="Proxima Nova"/>
                <a:cs typeface="Proxima Nova"/>
              </a:rPr>
              <a:t>This workshop is aimed at both beginners and more experienced teachers of printmaking. During this fast paced 3-hour practical workshop you will make a quick examples of: eco-printing, linear mono printing, tonal monoprint, collograph, </a:t>
            </a:r>
            <a:r>
              <a:rPr lang="en-NZ" sz="1800" dirty="0" err="1">
                <a:solidFill>
                  <a:srgbClr val="444444"/>
                </a:solidFill>
                <a:effectLst/>
                <a:latin typeface="Proxima Nova"/>
                <a:ea typeface="Proxima Nova"/>
                <a:cs typeface="Proxima Nova"/>
              </a:rPr>
              <a:t>drypoint</a:t>
            </a:r>
            <a:r>
              <a:rPr lang="en-NZ" sz="1800" dirty="0">
                <a:solidFill>
                  <a:srgbClr val="444444"/>
                </a:solidFill>
                <a:effectLst/>
                <a:latin typeface="Proxima Nova"/>
                <a:ea typeface="Proxima Nova"/>
                <a:cs typeface="Proxima Nova"/>
              </a:rPr>
              <a:t>, chine </a:t>
            </a:r>
            <a:r>
              <a:rPr lang="en-NZ" sz="1800" dirty="0" err="1">
                <a:solidFill>
                  <a:srgbClr val="444444"/>
                </a:solidFill>
                <a:effectLst/>
                <a:latin typeface="Proxima Nova"/>
                <a:ea typeface="Proxima Nova"/>
                <a:cs typeface="Proxima Nova"/>
              </a:rPr>
              <a:t>colle</a:t>
            </a:r>
            <a:r>
              <a:rPr lang="en-NZ" sz="1800" dirty="0">
                <a:solidFill>
                  <a:srgbClr val="444444"/>
                </a:solidFill>
                <a:effectLst/>
                <a:latin typeface="Proxima Nova"/>
                <a:ea typeface="Proxima Nova"/>
                <a:cs typeface="Proxima Nova"/>
              </a:rPr>
              <a:t> print. Further examples and demonstrations of a range of other techniques may also be shown and explained including pronto plate prints, reduction woodcut and lino cut, cyanotype, etching, mezzotint, silk mezzotint. A slideshow and notes on the processes cover will be available at the end of the workshop</a:t>
            </a:r>
            <a:endParaRPr lang="en-NZ" sz="1800" dirty="0">
              <a:effectLst/>
              <a:latin typeface="Arial" panose="020B0604020202020204" pitchFamily="34" charset="0"/>
              <a:ea typeface="Arial" panose="020B0604020202020204" pitchFamily="34" charset="0"/>
            </a:endParaRPr>
          </a:p>
          <a:p>
            <a:endParaRPr lang="en-NZ" dirty="0"/>
          </a:p>
        </p:txBody>
      </p:sp>
    </p:spTree>
    <p:extLst>
      <p:ext uri="{BB962C8B-B14F-4D97-AF65-F5344CB8AC3E}">
        <p14:creationId xmlns:p14="http://schemas.microsoft.com/office/powerpoint/2010/main" val="108414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orita kent">
            <a:extLst>
              <a:ext uri="{FF2B5EF4-FFF2-40B4-BE49-F238E27FC236}">
                <a16:creationId xmlns:a16="http://schemas.microsoft.com/office/drawing/2014/main" id="{A350B3F6-E951-4D09-A8C0-768B23A25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7000" y="0"/>
            <a:ext cx="6767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0E97F838-878F-41D1-BADA-227E3F09B585}"/>
              </a:ext>
            </a:extLst>
          </p:cNvPr>
          <p:cNvSpPr>
            <a:spLocks noGrp="1" noChangeArrowheads="1"/>
          </p:cNvSpPr>
          <p:nvPr>
            <p:ph idx="1"/>
          </p:nvPr>
        </p:nvSpPr>
        <p:spPr bwMode="auto">
          <a:xfrm>
            <a:off x="217488" y="419220"/>
            <a:ext cx="4989512" cy="5786199"/>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t>“In this speedy world of ours when facts are multiplying rapidly and giant rearrangements are happening all around us, it seems dangerous to be made nervous by the new - to want what we can never have, to want things not to be rearranged. It would be better to be able to take the leap, which is to be able not only to live with change and newness, but even to help make it.”  - Sister </a:t>
            </a:r>
            <a:r>
              <a:rPr lang="en-US" altLang="en-US" sz="2400" dirty="0" err="1"/>
              <a:t>Corita</a:t>
            </a:r>
            <a:r>
              <a:rPr lang="en-US" altLang="en-US" sz="2400" dirty="0"/>
              <a:t> Kent</a:t>
            </a:r>
          </a:p>
          <a:p>
            <a:pPr marL="0" indent="0" eaLnBrk="0" fontAlgn="base" hangingPunct="0">
              <a:lnSpc>
                <a:spcPct val="100000"/>
              </a:lnSpc>
              <a:spcBef>
                <a:spcPct val="0"/>
              </a:spcBef>
              <a:spcAft>
                <a:spcPct val="0"/>
              </a:spcAft>
              <a:buNone/>
            </a:pPr>
            <a:endParaRPr lang="en-NZ" b="1" dirty="0">
              <a:hlinkClick r:id="rId3"/>
            </a:endParaRPr>
          </a:p>
          <a:p>
            <a:pPr marL="0" indent="0" eaLnBrk="0" fontAlgn="base" hangingPunct="0">
              <a:lnSpc>
                <a:spcPct val="100000"/>
              </a:lnSpc>
              <a:spcBef>
                <a:spcPct val="0"/>
              </a:spcBef>
              <a:spcAft>
                <a:spcPct val="0"/>
              </a:spcAft>
              <a:buNone/>
            </a:pPr>
            <a:r>
              <a:rPr lang="en-NZ" b="1" dirty="0" err="1">
                <a:hlinkClick r:id="rId3"/>
              </a:rPr>
              <a:t>Corita</a:t>
            </a:r>
            <a:r>
              <a:rPr lang="en-NZ" b="1" dirty="0">
                <a:hlinkClick r:id="rId3"/>
              </a:rPr>
              <a:t> Kent (Sister Mary </a:t>
            </a:r>
            <a:r>
              <a:rPr lang="en-NZ" b="1" dirty="0" err="1">
                <a:hlinkClick r:id="rId3"/>
              </a:rPr>
              <a:t>Corita</a:t>
            </a:r>
            <a:r>
              <a:rPr lang="en-NZ" b="1" dirty="0">
                <a:hlinkClick r:id="rId3"/>
              </a:rPr>
              <a:t>)</a:t>
            </a:r>
            <a:endParaRPr lang="en-NZ" b="1" dirty="0"/>
          </a:p>
          <a:p>
            <a:pPr marL="0" indent="0" eaLnBrk="0" fontAlgn="base" hangingPunct="0">
              <a:lnSpc>
                <a:spcPct val="100000"/>
              </a:lnSpc>
              <a:spcBef>
                <a:spcPct val="0"/>
              </a:spcBef>
              <a:spcAft>
                <a:spcPct val="0"/>
              </a:spcAft>
              <a:buNone/>
            </a:pPr>
            <a:r>
              <a:rPr lang="en-NZ" b="1" i="1" dirty="0"/>
              <a:t>G greatest show of worth</a:t>
            </a:r>
            <a:r>
              <a:rPr lang="en-NZ" b="1" dirty="0"/>
              <a:t> from </a:t>
            </a:r>
            <a:r>
              <a:rPr lang="en-NZ" b="1" i="1" dirty="0"/>
              <a:t>circus alphabet </a:t>
            </a:r>
            <a:r>
              <a:rPr lang="en-NZ" b="1" dirty="0"/>
              <a:t>1968</a:t>
            </a:r>
          </a:p>
        </p:txBody>
      </p:sp>
    </p:spTree>
    <p:extLst>
      <p:ext uri="{BB962C8B-B14F-4D97-AF65-F5344CB8AC3E}">
        <p14:creationId xmlns:p14="http://schemas.microsoft.com/office/powerpoint/2010/main" val="812015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5EAB-8BDA-49EF-8762-6E41D83F8FDE}"/>
              </a:ext>
            </a:extLst>
          </p:cNvPr>
          <p:cNvSpPr>
            <a:spLocks noGrp="1"/>
          </p:cNvSpPr>
          <p:nvPr>
            <p:ph type="title"/>
          </p:nvPr>
        </p:nvSpPr>
        <p:spPr>
          <a:xfrm>
            <a:off x="838200" y="2766218"/>
            <a:ext cx="10515600" cy="1325563"/>
          </a:xfrm>
        </p:spPr>
        <p:txBody>
          <a:bodyPr/>
          <a:lstStyle/>
          <a:p>
            <a:pPr algn="ctr"/>
            <a:r>
              <a:rPr lang="en-NZ" dirty="0"/>
              <a:t>Esther’s work</a:t>
            </a:r>
          </a:p>
        </p:txBody>
      </p:sp>
      <p:sp>
        <p:nvSpPr>
          <p:cNvPr id="3" name="Content Placeholder 2">
            <a:extLst>
              <a:ext uri="{FF2B5EF4-FFF2-40B4-BE49-F238E27FC236}">
                <a16:creationId xmlns:a16="http://schemas.microsoft.com/office/drawing/2014/main" id="{9A10D13F-F8BB-4452-A353-2DC354869014}"/>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561240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2E38-D834-49FE-8F37-E613664ED2A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BE501D5-5A8E-4D69-8812-AB2CBF9F3F10}"/>
              </a:ext>
            </a:extLst>
          </p:cNvPr>
          <p:cNvSpPr>
            <a:spLocks noGrp="1"/>
          </p:cNvSpPr>
          <p:nvPr>
            <p:ph idx="1"/>
          </p:nvPr>
        </p:nvSpPr>
        <p:spPr>
          <a:xfrm>
            <a:off x="7486650" y="4724399"/>
            <a:ext cx="3867150" cy="1452563"/>
          </a:xfrm>
        </p:spPr>
        <p:txBody>
          <a:bodyPr>
            <a:normAutofit fontScale="92500"/>
          </a:bodyPr>
          <a:lstStyle/>
          <a:p>
            <a:pPr marL="0" indent="0">
              <a:buNone/>
            </a:pPr>
            <a:r>
              <a:rPr lang="en-NZ" dirty="0"/>
              <a:t>E A Hansen, Gesticulate 3 (black), 2017, lace glove print monotype monoprint</a:t>
            </a:r>
          </a:p>
        </p:txBody>
      </p:sp>
      <p:pic>
        <p:nvPicPr>
          <p:cNvPr id="13314" name="Picture 2">
            <a:extLst>
              <a:ext uri="{FF2B5EF4-FFF2-40B4-BE49-F238E27FC236}">
                <a16:creationId xmlns:a16="http://schemas.microsoft.com/office/drawing/2014/main" id="{E6076FC7-201E-49D4-A617-C751F7BB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75" y="0"/>
            <a:ext cx="4965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811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FE89-BF7A-46C4-9886-3407E916807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8A2F8C7-772D-4C11-8EB4-584AE11856C7}"/>
              </a:ext>
            </a:extLst>
          </p:cNvPr>
          <p:cNvSpPr>
            <a:spLocks noGrp="1"/>
          </p:cNvSpPr>
          <p:nvPr>
            <p:ph idx="1"/>
          </p:nvPr>
        </p:nvSpPr>
        <p:spPr>
          <a:xfrm>
            <a:off x="115890" y="6048374"/>
            <a:ext cx="4132261" cy="488077"/>
          </a:xfrm>
        </p:spPr>
        <p:txBody>
          <a:bodyPr>
            <a:normAutofit fontScale="62500" lnSpcReduction="20000"/>
          </a:bodyPr>
          <a:lstStyle/>
          <a:p>
            <a:pPr marL="0" indent="0">
              <a:buNone/>
            </a:pPr>
            <a:r>
              <a:rPr lang="en-NZ" dirty="0"/>
              <a:t>E A Hansen, Trinity I (blue), 2017, mono type</a:t>
            </a:r>
          </a:p>
        </p:txBody>
      </p:sp>
      <p:pic>
        <p:nvPicPr>
          <p:cNvPr id="14338" name="Picture 2">
            <a:extLst>
              <a:ext uri="{FF2B5EF4-FFF2-40B4-BE49-F238E27FC236}">
                <a16:creationId xmlns:a16="http://schemas.microsoft.com/office/drawing/2014/main" id="{76C411A6-32C5-4C0A-BEFC-21EE93CF7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9" y="91961"/>
            <a:ext cx="4132262" cy="595641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BA5BE98A-6513-46A0-A85D-987C532DF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347" y="91961"/>
            <a:ext cx="3549305" cy="513496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D571137-2C7A-4D9C-A9B9-D426C70CEBDC}"/>
              </a:ext>
            </a:extLst>
          </p:cNvPr>
          <p:cNvSpPr txBox="1">
            <a:spLocks/>
          </p:cNvSpPr>
          <p:nvPr/>
        </p:nvSpPr>
        <p:spPr>
          <a:xfrm>
            <a:off x="4248151" y="5226923"/>
            <a:ext cx="3622501" cy="48807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E A Hansen, Iteration I, 2017, monotype mono print</a:t>
            </a:r>
          </a:p>
        </p:txBody>
      </p:sp>
      <p:pic>
        <p:nvPicPr>
          <p:cNvPr id="14342" name="Picture 6">
            <a:extLst>
              <a:ext uri="{FF2B5EF4-FFF2-40B4-BE49-F238E27FC236}">
                <a16:creationId xmlns:a16="http://schemas.microsoft.com/office/drawing/2014/main" id="{20870C51-303D-4C57-A543-AFF55BE2E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210" y="91961"/>
            <a:ext cx="4103900" cy="588021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5513DBBF-E1F9-49D8-ACCE-64848771FB95}"/>
              </a:ext>
            </a:extLst>
          </p:cNvPr>
          <p:cNvSpPr txBox="1">
            <a:spLocks/>
          </p:cNvSpPr>
          <p:nvPr/>
        </p:nvSpPr>
        <p:spPr>
          <a:xfrm>
            <a:off x="7943851" y="5988923"/>
            <a:ext cx="3622501" cy="48807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E A Hansen, Consent I, 1/1, monotype print</a:t>
            </a:r>
          </a:p>
        </p:txBody>
      </p:sp>
    </p:spTree>
    <p:extLst>
      <p:ext uri="{BB962C8B-B14F-4D97-AF65-F5344CB8AC3E}">
        <p14:creationId xmlns:p14="http://schemas.microsoft.com/office/powerpoint/2010/main" val="2786195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A6524-F8BB-43FA-840A-11292D2E689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375FBDA-B42B-4905-B010-CAA42FD71BBB}"/>
              </a:ext>
            </a:extLst>
          </p:cNvPr>
          <p:cNvSpPr>
            <a:spLocks noGrp="1"/>
          </p:cNvSpPr>
          <p:nvPr>
            <p:ph idx="1"/>
          </p:nvPr>
        </p:nvSpPr>
        <p:spPr>
          <a:xfrm>
            <a:off x="649817" y="6324202"/>
            <a:ext cx="11456458" cy="337345"/>
          </a:xfrm>
        </p:spPr>
        <p:txBody>
          <a:bodyPr>
            <a:normAutofit fontScale="70000" lnSpcReduction="20000"/>
          </a:bodyPr>
          <a:lstStyle/>
          <a:p>
            <a:pPr marL="0" indent="0">
              <a:buNone/>
            </a:pPr>
            <a:r>
              <a:rPr lang="en-NZ" dirty="0"/>
              <a:t>E A Hansen, </a:t>
            </a:r>
            <a:r>
              <a:rPr lang="en-NZ" dirty="0" err="1"/>
              <a:t>Cygnini's</a:t>
            </a:r>
            <a:r>
              <a:rPr lang="en-NZ" dirty="0"/>
              <a:t> Song, 2018, mono print on 3D paper swan, low poly origami pattern. lace, doily.</a:t>
            </a:r>
          </a:p>
        </p:txBody>
      </p:sp>
      <p:pic>
        <p:nvPicPr>
          <p:cNvPr id="15362" name="Picture 2">
            <a:extLst>
              <a:ext uri="{FF2B5EF4-FFF2-40B4-BE49-F238E27FC236}">
                <a16:creationId xmlns:a16="http://schemas.microsoft.com/office/drawing/2014/main" id="{9017F3FE-020E-4ED3-8AF7-EC581144D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104776"/>
            <a:ext cx="5372100" cy="302180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D0E63B46-210D-4771-890E-18224CA5E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280569"/>
            <a:ext cx="53721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C4BD55B-FAA0-4457-84D0-F1A880DDFB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479" y="123827"/>
            <a:ext cx="4968801" cy="302180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a:extLst>
              <a:ext uri="{FF2B5EF4-FFF2-40B4-BE49-F238E27FC236}">
                <a16:creationId xmlns:a16="http://schemas.microsoft.com/office/drawing/2014/main" id="{0BD68ADE-FBEA-4189-8C35-45515D07A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4479" y="3260262"/>
            <a:ext cx="4667250" cy="3020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522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3FD7-77BA-4C73-AE9E-6FBE3E611AE5}"/>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5E4B3FE-238A-4EBD-9CA0-224B835F4687}"/>
              </a:ext>
            </a:extLst>
          </p:cNvPr>
          <p:cNvSpPr>
            <a:spLocks noGrp="1"/>
          </p:cNvSpPr>
          <p:nvPr>
            <p:ph idx="1"/>
          </p:nvPr>
        </p:nvSpPr>
        <p:spPr>
          <a:xfrm>
            <a:off x="838200" y="5950372"/>
            <a:ext cx="10144125" cy="542503"/>
          </a:xfrm>
        </p:spPr>
        <p:txBody>
          <a:bodyPr>
            <a:normAutofit fontScale="70000" lnSpcReduction="20000"/>
          </a:bodyPr>
          <a:lstStyle/>
          <a:p>
            <a:pPr marL="0" indent="0">
              <a:buNone/>
            </a:pPr>
            <a:r>
              <a:rPr lang="en-NZ" dirty="0"/>
              <a:t>E A Hansen, various gold leaf digital prints, Tui I, Ruru I, Tui II, Kea I, Tui III, Ruru II, 2018, Underlying Networks Exhibition, Franklin Gallery </a:t>
            </a:r>
          </a:p>
        </p:txBody>
      </p:sp>
      <p:pic>
        <p:nvPicPr>
          <p:cNvPr id="16386" name="Picture 2">
            <a:extLst>
              <a:ext uri="{FF2B5EF4-FFF2-40B4-BE49-F238E27FC236}">
                <a16:creationId xmlns:a16="http://schemas.microsoft.com/office/drawing/2014/main" id="{6A7A2648-65A4-46A2-B87C-C2C422C8D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10239375" cy="575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02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35C4-6500-4E4C-830B-44879233DE84}"/>
              </a:ext>
            </a:extLst>
          </p:cNvPr>
          <p:cNvSpPr>
            <a:spLocks noGrp="1"/>
          </p:cNvSpPr>
          <p:nvPr>
            <p:ph type="title"/>
          </p:nvPr>
        </p:nvSpPr>
        <p:spPr>
          <a:xfrm>
            <a:off x="838200" y="365125"/>
            <a:ext cx="10515600" cy="625475"/>
          </a:xfrm>
        </p:spPr>
        <p:txBody>
          <a:bodyPr>
            <a:normAutofit fontScale="90000"/>
          </a:bodyPr>
          <a:lstStyle/>
          <a:p>
            <a:r>
              <a:rPr lang="en-NZ" dirty="0"/>
              <a:t>She Speaks 2018</a:t>
            </a:r>
          </a:p>
        </p:txBody>
      </p:sp>
      <p:sp>
        <p:nvSpPr>
          <p:cNvPr id="3" name="Content Placeholder 2">
            <a:extLst>
              <a:ext uri="{FF2B5EF4-FFF2-40B4-BE49-F238E27FC236}">
                <a16:creationId xmlns:a16="http://schemas.microsoft.com/office/drawing/2014/main" id="{6BF10411-B87C-4338-BD66-EF7C6AC61ADA}"/>
              </a:ext>
            </a:extLst>
          </p:cNvPr>
          <p:cNvSpPr>
            <a:spLocks noGrp="1"/>
          </p:cNvSpPr>
          <p:nvPr>
            <p:ph idx="1"/>
          </p:nvPr>
        </p:nvSpPr>
        <p:spPr>
          <a:xfrm>
            <a:off x="7267574" y="4533900"/>
            <a:ext cx="4657726" cy="2062162"/>
          </a:xfrm>
        </p:spPr>
        <p:txBody>
          <a:bodyPr>
            <a:normAutofit fontScale="77500" lnSpcReduction="20000"/>
          </a:bodyPr>
          <a:lstStyle/>
          <a:p>
            <a:pPr marL="0" indent="0">
              <a:buNone/>
            </a:pPr>
            <a:r>
              <a:rPr lang="en-NZ" dirty="0"/>
              <a:t>Common Cents (detail), Collaborative print installation, Esther Hansen &amp; Rebecca Bent and students from Pukekohe High school. 2018 on display at the Franklin Gallery Pukekohe till January 2019. From She Speak exhibition.</a:t>
            </a:r>
          </a:p>
        </p:txBody>
      </p:sp>
      <p:pic>
        <p:nvPicPr>
          <p:cNvPr id="39938" name="Picture 2">
            <a:extLst>
              <a:ext uri="{FF2B5EF4-FFF2-40B4-BE49-F238E27FC236}">
                <a16:creationId xmlns:a16="http://schemas.microsoft.com/office/drawing/2014/main" id="{8BF8FEB2-4E23-4024-91DB-64D02811A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4" y="1157288"/>
            <a:ext cx="6940549" cy="520541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a:extLst>
              <a:ext uri="{FF2B5EF4-FFF2-40B4-BE49-F238E27FC236}">
                <a16:creationId xmlns:a16="http://schemas.microsoft.com/office/drawing/2014/main" id="{7D94271A-2347-42DC-AEE0-34FEBE508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81" t="10992" r="23581" b="10048"/>
          <a:stretch/>
        </p:blipFill>
        <p:spPr bwMode="auto">
          <a:xfrm>
            <a:off x="7362827" y="39027"/>
            <a:ext cx="3848098" cy="431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365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9EF8-4841-4A74-A473-AA4709437F21}"/>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282D66E2-7699-4BBC-8444-0D37B773D042}"/>
              </a:ext>
            </a:extLst>
          </p:cNvPr>
          <p:cNvSpPr>
            <a:spLocks noGrp="1"/>
          </p:cNvSpPr>
          <p:nvPr>
            <p:ph idx="1"/>
          </p:nvPr>
        </p:nvSpPr>
        <p:spPr/>
        <p:txBody>
          <a:bodyPr/>
          <a:lstStyle/>
          <a:p>
            <a:endParaRPr lang="en-NZ"/>
          </a:p>
        </p:txBody>
      </p:sp>
      <p:pic>
        <p:nvPicPr>
          <p:cNvPr id="40962" name="Picture 2" descr="May be an image of 2 people">
            <a:extLst>
              <a:ext uri="{FF2B5EF4-FFF2-40B4-BE49-F238E27FC236}">
                <a16:creationId xmlns:a16="http://schemas.microsoft.com/office/drawing/2014/main" id="{63B72D68-B235-4620-9DCF-E9451A419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4" t="14444" r="14074" b="5325"/>
          <a:stretch/>
        </p:blipFill>
        <p:spPr bwMode="auto">
          <a:xfrm>
            <a:off x="441110" y="195261"/>
            <a:ext cx="4343994" cy="6467475"/>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No photo description available.">
            <a:extLst>
              <a:ext uri="{FF2B5EF4-FFF2-40B4-BE49-F238E27FC236}">
                <a16:creationId xmlns:a16="http://schemas.microsoft.com/office/drawing/2014/main" id="{8BA1547B-AB98-4A2D-B3FD-B477480C3B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71" t="13472" r="20185" b="4445"/>
          <a:stretch/>
        </p:blipFill>
        <p:spPr bwMode="auto">
          <a:xfrm>
            <a:off x="9497862" y="70543"/>
            <a:ext cx="2197401" cy="3125546"/>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No photo description available.">
            <a:extLst>
              <a:ext uri="{FF2B5EF4-FFF2-40B4-BE49-F238E27FC236}">
                <a16:creationId xmlns:a16="http://schemas.microsoft.com/office/drawing/2014/main" id="{4FC41BD9-1938-4317-91D6-8B87F67369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9" t="3929" r="9644" b="1766"/>
          <a:stretch/>
        </p:blipFill>
        <p:spPr bwMode="auto">
          <a:xfrm>
            <a:off x="4876800" y="195262"/>
            <a:ext cx="4437668" cy="6467475"/>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May be an image of 1 person and smiling">
            <a:extLst>
              <a:ext uri="{FF2B5EF4-FFF2-40B4-BE49-F238E27FC236}">
                <a16:creationId xmlns:a16="http://schemas.microsoft.com/office/drawing/2014/main" id="{7D3A72A5-7576-463E-91BB-2EFD86B81E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49" t="4943" r="12511" b="4768"/>
          <a:stretch/>
        </p:blipFill>
        <p:spPr bwMode="auto">
          <a:xfrm>
            <a:off x="9389957" y="3331026"/>
            <a:ext cx="2305306" cy="337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006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70A15-A452-4127-B284-584CB8188944}"/>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8FD0ECAA-1DDC-445B-8DC4-D9B38AC47F98}"/>
              </a:ext>
            </a:extLst>
          </p:cNvPr>
          <p:cNvSpPr>
            <a:spLocks noGrp="1"/>
          </p:cNvSpPr>
          <p:nvPr>
            <p:ph idx="1"/>
          </p:nvPr>
        </p:nvSpPr>
        <p:spPr/>
        <p:txBody>
          <a:bodyPr/>
          <a:lstStyle/>
          <a:p>
            <a:endParaRPr lang="en-NZ" dirty="0"/>
          </a:p>
        </p:txBody>
      </p:sp>
      <p:pic>
        <p:nvPicPr>
          <p:cNvPr id="34818" name="Picture 2" descr="May be an image of 1 person and smiling">
            <a:extLst>
              <a:ext uri="{FF2B5EF4-FFF2-40B4-BE49-F238E27FC236}">
                <a16:creationId xmlns:a16="http://schemas.microsoft.com/office/drawing/2014/main" id="{1B5D0D66-B750-4409-8A07-F0D94975A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238" y="0"/>
            <a:ext cx="3856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No photo description available.">
            <a:extLst>
              <a:ext uri="{FF2B5EF4-FFF2-40B4-BE49-F238E27FC236}">
                <a16:creationId xmlns:a16="http://schemas.microsoft.com/office/drawing/2014/main" id="{42BD1B61-AE78-4EC1-A1FA-7BF168F6E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788" y="0"/>
            <a:ext cx="3856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No photo description available.">
            <a:extLst>
              <a:ext uri="{FF2B5EF4-FFF2-40B4-BE49-F238E27FC236}">
                <a16:creationId xmlns:a16="http://schemas.microsoft.com/office/drawing/2014/main" id="{ADE05BDD-ABB6-4EE4-98E6-F4F65AE1E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152400"/>
            <a:ext cx="3756025" cy="1968435"/>
          </a:xfrm>
          <a:prstGeom prst="rect">
            <a:avLst/>
          </a:prstGeom>
          <a:noFill/>
          <a:extLst>
            <a:ext uri="{909E8E84-426E-40DD-AFC4-6F175D3DCCD1}">
              <a14:hiddenFill xmlns:a14="http://schemas.microsoft.com/office/drawing/2010/main">
                <a:solidFill>
                  <a:srgbClr val="FFFFFF"/>
                </a:solidFill>
              </a14:hiddenFill>
            </a:ext>
          </a:extLst>
        </p:spPr>
      </p:pic>
      <p:pic>
        <p:nvPicPr>
          <p:cNvPr id="34826" name="Picture 10" descr="No photo description available.">
            <a:extLst>
              <a:ext uri="{FF2B5EF4-FFF2-40B4-BE49-F238E27FC236}">
                <a16:creationId xmlns:a16="http://schemas.microsoft.com/office/drawing/2014/main" id="{A5B9F199-BA88-48D9-A55D-F482D5424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703" y="2188145"/>
            <a:ext cx="3762672" cy="1968435"/>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No photo description available.">
            <a:extLst>
              <a:ext uri="{FF2B5EF4-FFF2-40B4-BE49-F238E27FC236}">
                <a16:creationId xmlns:a16="http://schemas.microsoft.com/office/drawing/2014/main" id="{B11EB10C-3086-498E-88A1-19FAF40453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703" y="4319890"/>
            <a:ext cx="3756025" cy="196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593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AD8B-B3A2-4EAF-A514-4E272E51DFA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78F95432-163F-46DB-9438-D5A60383CDAF}"/>
              </a:ext>
            </a:extLst>
          </p:cNvPr>
          <p:cNvSpPr>
            <a:spLocks noGrp="1"/>
          </p:cNvSpPr>
          <p:nvPr>
            <p:ph idx="1"/>
          </p:nvPr>
        </p:nvSpPr>
        <p:spPr>
          <a:xfrm>
            <a:off x="279400" y="5953759"/>
            <a:ext cx="11404600" cy="804227"/>
          </a:xfrm>
        </p:spPr>
        <p:txBody>
          <a:bodyPr>
            <a:normAutofit fontScale="70000" lnSpcReduction="20000"/>
          </a:bodyPr>
          <a:lstStyle/>
          <a:p>
            <a:pPr marL="0" indent="0">
              <a:buNone/>
            </a:pPr>
            <a:r>
              <a:rPr lang="en-NZ" dirty="0"/>
              <a:t>Detail from The Bee Box book project, Esther Hansen, 2019, monoprint, collograph, pronto plate. Printed with the assistance of </a:t>
            </a:r>
            <a:r>
              <a:rPr lang="en-NZ" b="1" dirty="0">
                <a:hlinkClick r:id="rId2"/>
              </a:rPr>
              <a:t>#FranklinPrintGroup</a:t>
            </a:r>
            <a:r>
              <a:rPr lang="en-NZ" dirty="0"/>
              <a:t>, Meg Wilson, Vicky </a:t>
            </a:r>
            <a:r>
              <a:rPr lang="en-NZ" dirty="0" err="1"/>
              <a:t>Moore-Allen</a:t>
            </a:r>
            <a:r>
              <a:rPr lang="en-NZ" dirty="0"/>
              <a:t> and Rebecca Bent. </a:t>
            </a:r>
            <a:r>
              <a:rPr lang="en-NZ" b="1" dirty="0">
                <a:hlinkClick r:id="rId3"/>
              </a:rPr>
              <a:t>#printmaking</a:t>
            </a:r>
            <a:r>
              <a:rPr lang="en-NZ" dirty="0"/>
              <a:t> </a:t>
            </a:r>
            <a:r>
              <a:rPr lang="en-NZ" b="1" dirty="0">
                <a:hlinkClick r:id="rId4"/>
              </a:rPr>
              <a:t>#printmakers</a:t>
            </a:r>
            <a:r>
              <a:rPr lang="en-NZ" dirty="0"/>
              <a:t> </a:t>
            </a:r>
            <a:r>
              <a:rPr lang="en-NZ" b="1" dirty="0">
                <a:hlinkClick r:id="rId5"/>
              </a:rPr>
              <a:t>#PCANZ</a:t>
            </a:r>
            <a:endParaRPr lang="en-NZ" dirty="0"/>
          </a:p>
        </p:txBody>
      </p:sp>
      <p:pic>
        <p:nvPicPr>
          <p:cNvPr id="35842" name="Picture 2" descr="No photo description available.">
            <a:extLst>
              <a:ext uri="{FF2B5EF4-FFF2-40B4-BE49-F238E27FC236}">
                <a16:creationId xmlns:a16="http://schemas.microsoft.com/office/drawing/2014/main" id="{BE5366E9-454C-458D-9A1C-74AC44F251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00013"/>
            <a:ext cx="1028700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9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0FF16-F6A3-48B4-ACC7-7FE16FE7981E}"/>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9B87CC7-F897-4372-A99B-812B32ED7ED7}"/>
              </a:ext>
            </a:extLst>
          </p:cNvPr>
          <p:cNvSpPr>
            <a:spLocks noGrp="1"/>
          </p:cNvSpPr>
          <p:nvPr>
            <p:ph idx="1"/>
          </p:nvPr>
        </p:nvSpPr>
        <p:spPr/>
        <p:txBody>
          <a:bodyPr/>
          <a:lstStyle/>
          <a:p>
            <a:endParaRPr lang="en-NZ"/>
          </a:p>
        </p:txBody>
      </p:sp>
      <p:pic>
        <p:nvPicPr>
          <p:cNvPr id="5" name="Picture 2">
            <a:extLst>
              <a:ext uri="{FF2B5EF4-FFF2-40B4-BE49-F238E27FC236}">
                <a16:creationId xmlns:a16="http://schemas.microsoft.com/office/drawing/2014/main" id="{F853F796-1A32-4ACA-B3AC-7F519982EE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80" b="45417"/>
          <a:stretch/>
        </p:blipFill>
        <p:spPr bwMode="auto">
          <a:xfrm>
            <a:off x="0" y="365125"/>
            <a:ext cx="10069190" cy="4752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9A31518-4652-4054-AF0B-7CC36D820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604" y="3429000"/>
            <a:ext cx="2199571" cy="310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080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3AFB8-A93D-4B68-820A-91DD8183EA12}"/>
              </a:ext>
            </a:extLst>
          </p:cNvPr>
          <p:cNvSpPr>
            <a:spLocks noGrp="1"/>
          </p:cNvSpPr>
          <p:nvPr>
            <p:ph type="title"/>
          </p:nvPr>
        </p:nvSpPr>
        <p:spPr>
          <a:xfrm>
            <a:off x="200026" y="209551"/>
            <a:ext cx="10515600" cy="854075"/>
          </a:xfrm>
        </p:spPr>
        <p:txBody>
          <a:bodyPr>
            <a:normAutofit/>
          </a:bodyPr>
          <a:lstStyle/>
          <a:p>
            <a:r>
              <a:rPr lang="en-NZ" sz="3600" dirty="0"/>
              <a:t>Esther Hansen (Pukekohe), </a:t>
            </a:r>
            <a:r>
              <a:rPr lang="en-NZ" sz="3600" i="1" dirty="0"/>
              <a:t>Bee Box Book</a:t>
            </a:r>
            <a:r>
              <a:rPr lang="en-NZ" sz="3600" dirty="0"/>
              <a:t>, 2019 </a:t>
            </a:r>
            <a:endParaRPr lang="en-NZ" dirty="0"/>
          </a:p>
        </p:txBody>
      </p:sp>
      <p:sp>
        <p:nvSpPr>
          <p:cNvPr id="3" name="Content Placeholder 2">
            <a:extLst>
              <a:ext uri="{FF2B5EF4-FFF2-40B4-BE49-F238E27FC236}">
                <a16:creationId xmlns:a16="http://schemas.microsoft.com/office/drawing/2014/main" id="{4DDAE916-DC47-4F3B-8959-2230B4F5543F}"/>
              </a:ext>
            </a:extLst>
          </p:cNvPr>
          <p:cNvSpPr>
            <a:spLocks noGrp="1"/>
          </p:cNvSpPr>
          <p:nvPr>
            <p:ph idx="1"/>
          </p:nvPr>
        </p:nvSpPr>
        <p:spPr>
          <a:xfrm>
            <a:off x="200026" y="1152524"/>
            <a:ext cx="6972299" cy="5495925"/>
          </a:xfrm>
        </p:spPr>
        <p:txBody>
          <a:bodyPr>
            <a:normAutofit fontScale="55000" lnSpcReduction="20000"/>
          </a:bodyPr>
          <a:lstStyle/>
          <a:p>
            <a:pPr marL="0" indent="0">
              <a:buNone/>
            </a:pPr>
            <a:r>
              <a:rPr lang="en-NZ" b="1" dirty="0"/>
              <a:t>Media/Materials used:</a:t>
            </a:r>
            <a:r>
              <a:rPr lang="en-NZ" dirty="0"/>
              <a:t> Oil based monoprint, collograph, laser cut woodcut, pronto plate prints on </a:t>
            </a:r>
            <a:r>
              <a:rPr lang="en-NZ" dirty="0" err="1"/>
              <a:t>Fabriano</a:t>
            </a:r>
            <a:r>
              <a:rPr lang="en-NZ" dirty="0"/>
              <a:t> paper, bee hive frames, bee hive box, wood and aluminium supports. </a:t>
            </a:r>
          </a:p>
          <a:p>
            <a:pPr marL="0" indent="0">
              <a:buNone/>
            </a:pPr>
            <a:r>
              <a:rPr lang="en-NZ" b="1" dirty="0"/>
              <a:t>Dimensions:</a:t>
            </a:r>
            <a:r>
              <a:rPr lang="en-NZ" dirty="0"/>
              <a:t> 58 cm x 2.3 metres x 46 cm </a:t>
            </a:r>
          </a:p>
          <a:p>
            <a:pPr marL="0" indent="0">
              <a:buNone/>
            </a:pPr>
            <a:r>
              <a:rPr lang="en-NZ" b="1" dirty="0"/>
              <a:t>Description:</a:t>
            </a:r>
            <a:r>
              <a:rPr lang="en-NZ" dirty="0"/>
              <a:t> 9 used Langstroth beehive frames suspended above a hive box supported by wood and extendable aluminium supports. Prints on </a:t>
            </a:r>
            <a:r>
              <a:rPr lang="en-NZ" dirty="0" err="1"/>
              <a:t>Fabriano</a:t>
            </a:r>
            <a:r>
              <a:rPr lang="en-NZ" dirty="0"/>
              <a:t> paper on the front and back side of each hive frame. </a:t>
            </a:r>
          </a:p>
          <a:p>
            <a:pPr marL="0" indent="0">
              <a:buNone/>
            </a:pPr>
            <a:r>
              <a:rPr lang="en-NZ" b="1" dirty="0"/>
              <a:t>Artist's Statement:</a:t>
            </a:r>
            <a:r>
              <a:rPr lang="en-NZ" dirty="0"/>
              <a:t> “The roof, the roof, the roof is on fire” – The Bloodhound Gang</a:t>
            </a:r>
            <a:br>
              <a:rPr lang="en-NZ" dirty="0"/>
            </a:br>
            <a:r>
              <a:rPr lang="en-NZ" dirty="0"/>
              <a:t>“… I want you to act. I want you to act as you would in a crisis. I want you to act as if our house is on fire.” Greta </a:t>
            </a:r>
            <a:r>
              <a:rPr lang="en-NZ" dirty="0" err="1"/>
              <a:t>Thunburg</a:t>
            </a:r>
            <a:br>
              <a:rPr lang="en-NZ" dirty="0"/>
            </a:br>
            <a:r>
              <a:rPr lang="en-NZ" dirty="0"/>
              <a:t>The Bee Box Book Project converts a Langstroth hive box into a “book”. Each side expressing an aspect of beekeeping and the artist’s own personal bee mythology. On one side, the factual story of Steve </a:t>
            </a:r>
            <a:r>
              <a:rPr lang="en-NZ" dirty="0" err="1"/>
              <a:t>Nimmer</a:t>
            </a:r>
            <a:r>
              <a:rPr lang="en-NZ" dirty="0"/>
              <a:t>, a California beekeeper who tried to rescue, but lost, most of his hives in the 2017 Thomas Wildfires. Global warming is increasing the risk of fires that destroy everything in their path, including whole ecosystems, homes and businesses. They also show the power of man working with nature to rebuild and restore. We are on the brink of ecological disaster. Bees are dying from the impact of human practices. </a:t>
            </a:r>
            <a:br>
              <a:rPr lang="en-NZ" dirty="0"/>
            </a:br>
            <a:r>
              <a:rPr lang="en-NZ" dirty="0"/>
              <a:t>The other pages are more fantastical, from ladies riding bees side-saddle to bees dancing jive. What if a Queen bee really did rule the world? </a:t>
            </a:r>
            <a:br>
              <a:rPr lang="en-NZ" dirty="0"/>
            </a:br>
            <a:r>
              <a:rPr lang="en-NZ" dirty="0"/>
              <a:t>Monoprint, laser-cut woodcuts and pronto lithography have been layered to create images that celebrate a pivotal moment in our species. </a:t>
            </a:r>
            <a:br>
              <a:rPr lang="en-NZ" dirty="0"/>
            </a:br>
            <a:r>
              <a:rPr lang="en-NZ" dirty="0"/>
              <a:t>Our house is on fire, will we just let it burn? </a:t>
            </a:r>
          </a:p>
          <a:p>
            <a:pPr marL="0" indent="0">
              <a:buNone/>
            </a:pPr>
            <a:r>
              <a:rPr lang="en-NZ" b="1" dirty="0"/>
              <a:t>List of collaborators:</a:t>
            </a:r>
            <a:r>
              <a:rPr lang="en-NZ" dirty="0"/>
              <a:t> Esther Hansen concept, design and printing; Rebecca Bent paper cuts, gluing and framing; Meg Wilson expert inking of pronto plates.</a:t>
            </a:r>
          </a:p>
          <a:p>
            <a:pPr marL="0" indent="0">
              <a:buNone/>
            </a:pPr>
            <a:r>
              <a:rPr lang="en-NZ" dirty="0"/>
              <a:t>Gained Merit award $150</a:t>
            </a:r>
          </a:p>
          <a:p>
            <a:endParaRPr lang="en-NZ" dirty="0"/>
          </a:p>
        </p:txBody>
      </p:sp>
      <p:pic>
        <p:nvPicPr>
          <p:cNvPr id="41986" name="Picture 2">
            <a:extLst>
              <a:ext uri="{FF2B5EF4-FFF2-40B4-BE49-F238E27FC236}">
                <a16:creationId xmlns:a16="http://schemas.microsoft.com/office/drawing/2014/main" id="{87F1D1FA-2B01-4D06-9A35-AA4A712958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325" y="1028701"/>
            <a:ext cx="2328645" cy="4676775"/>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a:extLst>
              <a:ext uri="{FF2B5EF4-FFF2-40B4-BE49-F238E27FC236}">
                <a16:creationId xmlns:a16="http://schemas.microsoft.com/office/drawing/2014/main" id="{D3CAE2C5-E8A6-40FF-B7BA-2A60E067A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825" y="1028700"/>
            <a:ext cx="2433800" cy="3654507"/>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a:extLst>
              <a:ext uri="{FF2B5EF4-FFF2-40B4-BE49-F238E27FC236}">
                <a16:creationId xmlns:a16="http://schemas.microsoft.com/office/drawing/2014/main" id="{50EA1B7C-DCCA-4135-9070-B66AD82D1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8825" y="4760496"/>
            <a:ext cx="2433800" cy="188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049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0AF4-6A23-4E92-B987-1CC920AAFF20}"/>
              </a:ext>
            </a:extLst>
          </p:cNvPr>
          <p:cNvSpPr>
            <a:spLocks noGrp="1"/>
          </p:cNvSpPr>
          <p:nvPr>
            <p:ph type="title"/>
          </p:nvPr>
        </p:nvSpPr>
        <p:spPr>
          <a:xfrm>
            <a:off x="419100" y="98425"/>
            <a:ext cx="11849100" cy="1325563"/>
          </a:xfrm>
        </p:spPr>
        <p:txBody>
          <a:bodyPr>
            <a:normAutofit/>
          </a:bodyPr>
          <a:lstStyle/>
          <a:p>
            <a:r>
              <a:rPr lang="fi-FI" dirty="0"/>
              <a:t>Jodi-Ann Tautari (Hamilton), </a:t>
            </a:r>
            <a:r>
              <a:rPr lang="fi-FI" i="1" dirty="0"/>
              <a:t>Mohinui A424, </a:t>
            </a:r>
            <a:r>
              <a:rPr lang="fi-FI" dirty="0"/>
              <a:t>2019</a:t>
            </a:r>
            <a:endParaRPr lang="en-NZ" dirty="0"/>
          </a:p>
        </p:txBody>
      </p:sp>
      <p:sp>
        <p:nvSpPr>
          <p:cNvPr id="3" name="Content Placeholder 2">
            <a:extLst>
              <a:ext uri="{FF2B5EF4-FFF2-40B4-BE49-F238E27FC236}">
                <a16:creationId xmlns:a16="http://schemas.microsoft.com/office/drawing/2014/main" id="{F6F05DEA-482B-4EE6-B0BC-459AB7BF7BA1}"/>
              </a:ext>
            </a:extLst>
          </p:cNvPr>
          <p:cNvSpPr>
            <a:spLocks noGrp="1"/>
          </p:cNvSpPr>
          <p:nvPr>
            <p:ph idx="1"/>
          </p:nvPr>
        </p:nvSpPr>
        <p:spPr>
          <a:xfrm>
            <a:off x="0" y="1352550"/>
            <a:ext cx="6172201" cy="5314950"/>
          </a:xfrm>
        </p:spPr>
        <p:txBody>
          <a:bodyPr>
            <a:normAutofit fontScale="55000" lnSpcReduction="20000"/>
          </a:bodyPr>
          <a:lstStyle/>
          <a:p>
            <a:r>
              <a:rPr lang="en-NZ" b="1" dirty="0"/>
              <a:t>Media/Materials used:</a:t>
            </a:r>
            <a:r>
              <a:rPr lang="en-NZ" dirty="0"/>
              <a:t> Moulin de </a:t>
            </a:r>
            <a:r>
              <a:rPr lang="en-NZ" dirty="0" err="1"/>
              <a:t>gu</a:t>
            </a:r>
            <a:r>
              <a:rPr lang="en-NZ" dirty="0"/>
              <a:t> 230gsm, stone lithography, mono print, collagraph (sand), </a:t>
            </a:r>
            <a:r>
              <a:rPr lang="en-NZ" dirty="0" err="1"/>
              <a:t>plexiplate</a:t>
            </a:r>
            <a:r>
              <a:rPr lang="en-NZ" dirty="0"/>
              <a:t>, leather </a:t>
            </a:r>
          </a:p>
          <a:p>
            <a:r>
              <a:rPr lang="en-NZ" b="1" dirty="0"/>
              <a:t>Dimensions:</a:t>
            </a:r>
            <a:r>
              <a:rPr lang="en-NZ" dirty="0"/>
              <a:t> Closed 760mm x 300mm x 5mm. Open 1500mm x 300mm x 5 mm </a:t>
            </a:r>
          </a:p>
          <a:p>
            <a:r>
              <a:rPr lang="en-NZ" b="1" dirty="0"/>
              <a:t>Description:</a:t>
            </a:r>
            <a:r>
              <a:rPr lang="en-NZ" dirty="0"/>
              <a:t> For Maori, their historic traditions and connections were passed on through whakairo(carving in wood) and ornamentation on material culture. The connection to Tane(God of the Forrest) and his offspring (paper) are used to explore the difference between </a:t>
            </a:r>
            <a:r>
              <a:rPr lang="en-NZ" dirty="0" err="1"/>
              <a:t>maori</a:t>
            </a:r>
            <a:r>
              <a:rPr lang="en-NZ" dirty="0"/>
              <a:t> and pakeha understanding. Maori place a great amount of importance on spoken word (korero) where as for pakeha unless it is written down as in on a contract is not considered as equally valid. Oral histories as opposed to written histories. So oral for </a:t>
            </a:r>
            <a:r>
              <a:rPr lang="en-NZ" dirty="0" err="1"/>
              <a:t>maori</a:t>
            </a:r>
            <a:r>
              <a:rPr lang="en-NZ" dirty="0"/>
              <a:t> is greater than written. </a:t>
            </a:r>
          </a:p>
          <a:p>
            <a:r>
              <a:rPr lang="en-NZ" b="1" dirty="0"/>
              <a:t>Artist's Statement:</a:t>
            </a:r>
            <a:r>
              <a:rPr lang="en-NZ" dirty="0"/>
              <a:t> This book is titled Mohinui 4A2A and is the name of a Maori land block in </a:t>
            </a:r>
            <a:r>
              <a:rPr lang="en-NZ" dirty="0" err="1"/>
              <a:t>Waiomio</a:t>
            </a:r>
            <a:r>
              <a:rPr lang="en-NZ" dirty="0"/>
              <a:t>, Northland. The original land deed was given to my mother in-law by a kuia who was born there. The deed which includes the crown stamp, map lines and faded imagery inspired a series of lithographic prints in 1999. The deed hung in my husband’s family homestead (an unlined kauri villa at </a:t>
            </a:r>
            <a:r>
              <a:rPr lang="en-NZ" dirty="0" err="1"/>
              <a:t>Waiomio</a:t>
            </a:r>
            <a:r>
              <a:rPr lang="en-NZ" dirty="0"/>
              <a:t>) and was a source of fascination and interest for whanau and manuhiri alike. My mother in-law has been actively involved with Te Tiriti o Waitangi claims since the early 1970s. I have heard many accounts of historical incidents and the social impact of colonization on Maori. Her dedication to exploring the grievances of the Tiriti was one of the reasons the deed was given to her. The book celebrates the phenomenology that only occurs when you are involved in the making, touching and unfolding. It is a sensory response to my unique experience of living close to the whenua on a Maori land block that has such a rich and engaging history. </a:t>
            </a:r>
          </a:p>
          <a:p>
            <a:r>
              <a:rPr lang="en-NZ" dirty="0"/>
              <a:t>Heather Bramwell, assisted in some collagraph work and the binding of the book</a:t>
            </a:r>
          </a:p>
          <a:p>
            <a:pPr marL="0" indent="0">
              <a:buNone/>
            </a:pPr>
            <a:endParaRPr lang="en-NZ" dirty="0"/>
          </a:p>
        </p:txBody>
      </p:sp>
      <p:pic>
        <p:nvPicPr>
          <p:cNvPr id="4098" name="Picture 2">
            <a:extLst>
              <a:ext uri="{FF2B5EF4-FFF2-40B4-BE49-F238E27FC236}">
                <a16:creationId xmlns:a16="http://schemas.microsoft.com/office/drawing/2014/main" id="{F341B8E6-D156-4850-AD50-12A485D341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896" b="20139"/>
          <a:stretch/>
        </p:blipFill>
        <p:spPr bwMode="auto">
          <a:xfrm>
            <a:off x="6172203" y="1423988"/>
            <a:ext cx="5924550" cy="23316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DC8A679D-36D9-4A32-8E82-50B96FADD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3919539"/>
            <a:ext cx="5924551" cy="193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424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1D7A5-3279-4385-962B-3F9215E7EBBC}"/>
              </a:ext>
            </a:extLst>
          </p:cNvPr>
          <p:cNvSpPr>
            <a:spLocks noGrp="1"/>
          </p:cNvSpPr>
          <p:nvPr>
            <p:ph type="title"/>
          </p:nvPr>
        </p:nvSpPr>
        <p:spPr/>
        <p:txBody>
          <a:bodyPr/>
          <a:lstStyle/>
          <a:p>
            <a:endParaRPr lang="en-NZ"/>
          </a:p>
        </p:txBody>
      </p:sp>
      <p:pic>
        <p:nvPicPr>
          <p:cNvPr id="7" name="Picture 6" descr="A picture containing wall, indoor&#10;&#10;Description automatically generated">
            <a:extLst>
              <a:ext uri="{FF2B5EF4-FFF2-40B4-BE49-F238E27FC236}">
                <a16:creationId xmlns:a16="http://schemas.microsoft.com/office/drawing/2014/main" id="{79647AA4-F23A-4E0D-B541-D17313D2C285}"/>
              </a:ext>
            </a:extLst>
          </p:cNvPr>
          <p:cNvPicPr>
            <a:picLocks noChangeAspect="1"/>
          </p:cNvPicPr>
          <p:nvPr/>
        </p:nvPicPr>
        <p:blipFill rotWithShape="1">
          <a:blip r:embed="rId2">
            <a:extLst>
              <a:ext uri="{28A0092B-C50C-407E-A947-70E740481C1C}">
                <a14:useLocalDpi xmlns:a14="http://schemas.microsoft.com/office/drawing/2010/main" val="0"/>
              </a:ext>
            </a:extLst>
          </a:blip>
          <a:srcRect l="30232" t="2084" r="31991" b="2222"/>
          <a:stretch/>
        </p:blipFill>
        <p:spPr>
          <a:xfrm>
            <a:off x="1066800" y="174228"/>
            <a:ext cx="1943100" cy="6562726"/>
          </a:xfrm>
          <a:prstGeom prst="rect">
            <a:avLst/>
          </a:prstGeom>
        </p:spPr>
      </p:pic>
      <p:pic>
        <p:nvPicPr>
          <p:cNvPr id="1026" name="Picture 2" descr="May be an image of indoor">
            <a:extLst>
              <a:ext uri="{FF2B5EF4-FFF2-40B4-BE49-F238E27FC236}">
                <a16:creationId xmlns:a16="http://schemas.microsoft.com/office/drawing/2014/main" id="{F088ADE1-FBC6-4192-B7C4-39CF93031F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1" r="21654" b="8592"/>
          <a:stretch/>
        </p:blipFill>
        <p:spPr bwMode="auto">
          <a:xfrm>
            <a:off x="3261360" y="2344341"/>
            <a:ext cx="2907864" cy="409098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4" descr="Text&#10;&#10;Description automatically generated">
            <a:extLst>
              <a:ext uri="{FF2B5EF4-FFF2-40B4-BE49-F238E27FC236}">
                <a16:creationId xmlns:a16="http://schemas.microsoft.com/office/drawing/2014/main" id="{38096D22-E4B2-440F-BF16-DE63C444E940}"/>
              </a:ext>
            </a:extLst>
          </p:cNvPr>
          <p:cNvPicPr>
            <a:picLocks noChangeAspect="1"/>
          </p:cNvPicPr>
          <p:nvPr/>
        </p:nvPicPr>
        <p:blipFill rotWithShape="1">
          <a:blip r:embed="rId4">
            <a:extLst>
              <a:ext uri="{28A0092B-C50C-407E-A947-70E740481C1C}">
                <a14:useLocalDpi xmlns:a14="http://schemas.microsoft.com/office/drawing/2010/main" val="0"/>
              </a:ext>
            </a:extLst>
          </a:blip>
          <a:srcRect l="1240" t="23276" r="42449" b="25720"/>
          <a:stretch/>
        </p:blipFill>
        <p:spPr>
          <a:xfrm>
            <a:off x="3261360" y="174228"/>
            <a:ext cx="2874464" cy="1952625"/>
          </a:xfrm>
          <a:prstGeom prst="rect">
            <a:avLst/>
          </a:prstGeom>
        </p:spPr>
      </p:pic>
      <p:pic>
        <p:nvPicPr>
          <p:cNvPr id="10" name="Picture 9" descr="A picture containing text, indoor&#10;&#10;Description automatically generated">
            <a:extLst>
              <a:ext uri="{FF2B5EF4-FFF2-40B4-BE49-F238E27FC236}">
                <a16:creationId xmlns:a16="http://schemas.microsoft.com/office/drawing/2014/main" id="{148B1B47-1645-4633-8EEC-125B314C9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7284" y="174228"/>
            <a:ext cx="4882158" cy="6509544"/>
          </a:xfrm>
          <a:prstGeom prst="rect">
            <a:avLst/>
          </a:prstGeom>
        </p:spPr>
      </p:pic>
    </p:spTree>
    <p:extLst>
      <p:ext uri="{BB962C8B-B14F-4D97-AF65-F5344CB8AC3E}">
        <p14:creationId xmlns:p14="http://schemas.microsoft.com/office/powerpoint/2010/main" val="931787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5B74-A27E-4E82-83F2-4FDDF56DF514}"/>
              </a:ext>
            </a:extLst>
          </p:cNvPr>
          <p:cNvSpPr>
            <a:spLocks noGrp="1"/>
          </p:cNvSpPr>
          <p:nvPr>
            <p:ph type="title"/>
          </p:nvPr>
        </p:nvSpPr>
        <p:spPr>
          <a:xfrm>
            <a:off x="7924761" y="5981700"/>
            <a:ext cx="4030174" cy="738188"/>
          </a:xfrm>
        </p:spPr>
        <p:txBody>
          <a:bodyPr>
            <a:normAutofit fontScale="90000"/>
          </a:bodyPr>
          <a:lstStyle/>
          <a:p>
            <a:pPr algn="ctr"/>
            <a:r>
              <a:rPr lang="en-NZ" dirty="0"/>
              <a:t>Jodi-Ann Tautari</a:t>
            </a:r>
            <a:br>
              <a:rPr lang="en-NZ" dirty="0"/>
            </a:br>
            <a:r>
              <a:rPr lang="en-NZ" sz="2700" dirty="0"/>
              <a:t>1970 - 2020</a:t>
            </a:r>
            <a:endParaRPr lang="en-NZ" dirty="0"/>
          </a:p>
        </p:txBody>
      </p:sp>
      <p:pic>
        <p:nvPicPr>
          <p:cNvPr id="5" name="Content Placeholder 4" descr="A picture containing text&#10;&#10;Description automatically generated">
            <a:extLst>
              <a:ext uri="{FF2B5EF4-FFF2-40B4-BE49-F238E27FC236}">
                <a16:creationId xmlns:a16="http://schemas.microsoft.com/office/drawing/2014/main" id="{897C24C8-CDB1-48C2-AAE9-F105570B15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065" y="234949"/>
            <a:ext cx="7522633" cy="5641975"/>
          </a:xfrm>
        </p:spPr>
      </p:pic>
      <p:pic>
        <p:nvPicPr>
          <p:cNvPr id="2050" name="Picture 2" descr="May be an image of Jodi Tautari, hair and outerwear">
            <a:extLst>
              <a:ext uri="{FF2B5EF4-FFF2-40B4-BE49-F238E27FC236}">
                <a16:creationId xmlns:a16="http://schemas.microsoft.com/office/drawing/2014/main" id="{0B83CAC3-9070-4522-A025-FC08FEC2C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61" y="298448"/>
            <a:ext cx="4030174"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71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1C833-917B-4A77-A865-A6272CAE0A3F}"/>
              </a:ext>
            </a:extLst>
          </p:cNvPr>
          <p:cNvSpPr>
            <a:spLocks noGrp="1"/>
          </p:cNvSpPr>
          <p:nvPr>
            <p:ph type="title"/>
          </p:nvPr>
        </p:nvSpPr>
        <p:spPr/>
        <p:txBody>
          <a:bodyPr/>
          <a:lstStyle/>
          <a:p>
            <a:endParaRPr lang="en-NZ"/>
          </a:p>
        </p:txBody>
      </p:sp>
      <p:sp>
        <p:nvSpPr>
          <p:cNvPr id="7" name="Content Placeholder 6">
            <a:extLst>
              <a:ext uri="{FF2B5EF4-FFF2-40B4-BE49-F238E27FC236}">
                <a16:creationId xmlns:a16="http://schemas.microsoft.com/office/drawing/2014/main" id="{2ED00944-07DD-4204-8B6C-DF996D847464}"/>
              </a:ext>
            </a:extLst>
          </p:cNvPr>
          <p:cNvSpPr>
            <a:spLocks noGrp="1"/>
          </p:cNvSpPr>
          <p:nvPr>
            <p:ph idx="1"/>
          </p:nvPr>
        </p:nvSpPr>
        <p:spPr>
          <a:xfrm>
            <a:off x="628649" y="5918201"/>
            <a:ext cx="11241945" cy="822324"/>
          </a:xfrm>
        </p:spPr>
        <p:txBody>
          <a:bodyPr>
            <a:normAutofit fontScale="55000" lnSpcReduction="20000"/>
          </a:bodyPr>
          <a:lstStyle/>
          <a:p>
            <a:pPr marL="0" indent="0">
              <a:buNone/>
            </a:pPr>
            <a:r>
              <a:rPr lang="en-NZ" dirty="0"/>
              <a:t>Jodi-Ann Tautari and Esther Hansen "Mohinui Block and the Bee Box Testaments" 2020. This collaborative project between artists: Jodi-Ann Tautari and Esther Hansen. Shows Tuna (Maori word for Eel) and the Bees are brought together. The wall work is made of monotype, laser cut woodcut, pronto plate prints, (7 rows of 6 works, 42 works in total, each work is 40cm x 20 cm)</a:t>
            </a:r>
          </a:p>
        </p:txBody>
      </p:sp>
      <p:pic>
        <p:nvPicPr>
          <p:cNvPr id="8" name="Picture 7">
            <a:extLst>
              <a:ext uri="{FF2B5EF4-FFF2-40B4-BE49-F238E27FC236}">
                <a16:creationId xmlns:a16="http://schemas.microsoft.com/office/drawing/2014/main" id="{62D06E66-15A3-4215-A7AC-571E68EB3C89}"/>
              </a:ext>
            </a:extLst>
          </p:cNvPr>
          <p:cNvPicPr>
            <a:picLocks noChangeAspect="1"/>
          </p:cNvPicPr>
          <p:nvPr/>
        </p:nvPicPr>
        <p:blipFill rotWithShape="1">
          <a:blip r:embed="rId2">
            <a:extLst>
              <a:ext uri="{28A0092B-C50C-407E-A947-70E740481C1C}">
                <a14:useLocalDpi xmlns:a14="http://schemas.microsoft.com/office/drawing/2010/main" val="0"/>
              </a:ext>
            </a:extLst>
          </a:blip>
          <a:srcRect l="3437" t="16806" r="4479" b="21527"/>
          <a:stretch/>
        </p:blipFill>
        <p:spPr>
          <a:xfrm>
            <a:off x="321404" y="117475"/>
            <a:ext cx="11549191" cy="5800725"/>
          </a:xfrm>
          <a:prstGeom prst="rect">
            <a:avLst/>
          </a:prstGeom>
        </p:spPr>
      </p:pic>
    </p:spTree>
    <p:extLst>
      <p:ext uri="{BB962C8B-B14F-4D97-AF65-F5344CB8AC3E}">
        <p14:creationId xmlns:p14="http://schemas.microsoft.com/office/powerpoint/2010/main" val="1068388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06E5-15B2-4FDE-BF9D-5E753FD0797D}"/>
              </a:ext>
            </a:extLst>
          </p:cNvPr>
          <p:cNvSpPr>
            <a:spLocks noGrp="1"/>
          </p:cNvSpPr>
          <p:nvPr>
            <p:ph type="title"/>
          </p:nvPr>
        </p:nvSpPr>
        <p:spPr/>
        <p:txBody>
          <a:bodyPr/>
          <a:lstStyle/>
          <a:p>
            <a:endParaRPr lang="en-NZ"/>
          </a:p>
        </p:txBody>
      </p:sp>
      <p:pic>
        <p:nvPicPr>
          <p:cNvPr id="5" name="Content Placeholder 4" descr="A picture containing text, fabric&#10;&#10;Description automatically generated">
            <a:extLst>
              <a:ext uri="{FF2B5EF4-FFF2-40B4-BE49-F238E27FC236}">
                <a16:creationId xmlns:a16="http://schemas.microsoft.com/office/drawing/2014/main" id="{816A7B4B-20A5-42FA-9ED0-06BE39BBF3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836" y="454660"/>
            <a:ext cx="11744328" cy="6038215"/>
          </a:xfrm>
        </p:spPr>
      </p:pic>
    </p:spTree>
    <p:extLst>
      <p:ext uri="{BB962C8B-B14F-4D97-AF65-F5344CB8AC3E}">
        <p14:creationId xmlns:p14="http://schemas.microsoft.com/office/powerpoint/2010/main" val="1389286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754F-6F53-48A8-A5AB-6992A22139EC}"/>
              </a:ext>
            </a:extLst>
          </p:cNvPr>
          <p:cNvSpPr>
            <a:spLocks noGrp="1"/>
          </p:cNvSpPr>
          <p:nvPr>
            <p:ph type="title"/>
          </p:nvPr>
        </p:nvSpPr>
        <p:spPr/>
        <p:txBody>
          <a:bodyPr/>
          <a:lstStyle/>
          <a:p>
            <a:endParaRPr lang="en-NZ"/>
          </a:p>
        </p:txBody>
      </p:sp>
      <p:pic>
        <p:nvPicPr>
          <p:cNvPr id="5" name="Content Placeholder 4" descr="A picture containing text, fabric&#10;&#10;Description automatically generated">
            <a:extLst>
              <a:ext uri="{FF2B5EF4-FFF2-40B4-BE49-F238E27FC236}">
                <a16:creationId xmlns:a16="http://schemas.microsoft.com/office/drawing/2014/main" id="{8526A290-AA9B-4105-A2C1-E0154D4100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349" y="187325"/>
            <a:ext cx="11807316" cy="6070600"/>
          </a:xfrm>
        </p:spPr>
      </p:pic>
    </p:spTree>
    <p:extLst>
      <p:ext uri="{BB962C8B-B14F-4D97-AF65-F5344CB8AC3E}">
        <p14:creationId xmlns:p14="http://schemas.microsoft.com/office/powerpoint/2010/main" val="618748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1A81-1EA3-4C2E-8613-E58F6B290953}"/>
              </a:ext>
            </a:extLst>
          </p:cNvPr>
          <p:cNvSpPr>
            <a:spLocks noGrp="1"/>
          </p:cNvSpPr>
          <p:nvPr>
            <p:ph type="title"/>
          </p:nvPr>
        </p:nvSpPr>
        <p:spPr/>
        <p:txBody>
          <a:bodyPr/>
          <a:lstStyle/>
          <a:p>
            <a:endParaRPr lang="en-NZ"/>
          </a:p>
        </p:txBody>
      </p:sp>
      <p:pic>
        <p:nvPicPr>
          <p:cNvPr id="5" name="Content Placeholder 4" descr="A picture containing fabric&#10;&#10;Description automatically generated">
            <a:extLst>
              <a:ext uri="{FF2B5EF4-FFF2-40B4-BE49-F238E27FC236}">
                <a16:creationId xmlns:a16="http://schemas.microsoft.com/office/drawing/2014/main" id="{98835FE6-79F1-4370-B2E0-220575FC95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312" y="168274"/>
            <a:ext cx="11737376" cy="6034641"/>
          </a:xfrm>
        </p:spPr>
      </p:pic>
    </p:spTree>
    <p:extLst>
      <p:ext uri="{BB962C8B-B14F-4D97-AF65-F5344CB8AC3E}">
        <p14:creationId xmlns:p14="http://schemas.microsoft.com/office/powerpoint/2010/main" val="1134556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9E5C-E754-47A1-A4C4-8B422AF18225}"/>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B578521B-389A-4AD0-9C35-B81F62F4AB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599" y="187324"/>
            <a:ext cx="11642126" cy="5985669"/>
          </a:xfrm>
        </p:spPr>
      </p:pic>
    </p:spTree>
    <p:extLst>
      <p:ext uri="{BB962C8B-B14F-4D97-AF65-F5344CB8AC3E}">
        <p14:creationId xmlns:p14="http://schemas.microsoft.com/office/powerpoint/2010/main" val="3501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7CD30-45F0-416D-847E-1BA789E512E6}"/>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975CA95B-0BB6-4A7F-B61E-37A63B2934A2}"/>
              </a:ext>
            </a:extLst>
          </p:cNvPr>
          <p:cNvSpPr>
            <a:spLocks noGrp="1"/>
          </p:cNvSpPr>
          <p:nvPr>
            <p:ph idx="1"/>
          </p:nvPr>
        </p:nvSpPr>
        <p:spPr>
          <a:xfrm>
            <a:off x="8077200" y="5867400"/>
            <a:ext cx="3848100" cy="728662"/>
          </a:xfrm>
        </p:spPr>
        <p:txBody>
          <a:bodyPr>
            <a:normAutofit/>
          </a:bodyPr>
          <a:lstStyle/>
          <a:p>
            <a:pPr marL="0" indent="0">
              <a:buNone/>
            </a:pPr>
            <a:r>
              <a:rPr lang="en-NZ" dirty="0"/>
              <a:t>2020 watercolour studies</a:t>
            </a:r>
          </a:p>
        </p:txBody>
      </p:sp>
      <p:pic>
        <p:nvPicPr>
          <p:cNvPr id="32770" name="Picture 2" descr="May be an image of 1 person">
            <a:extLst>
              <a:ext uri="{FF2B5EF4-FFF2-40B4-BE49-F238E27FC236}">
                <a16:creationId xmlns:a16="http://schemas.microsoft.com/office/drawing/2014/main" id="{D64D8E97-A06B-4D81-A5E7-0BBD2CDF1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6" y="88901"/>
            <a:ext cx="4384992" cy="6264274"/>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No photo description available.">
            <a:extLst>
              <a:ext uri="{FF2B5EF4-FFF2-40B4-BE49-F238E27FC236}">
                <a16:creationId xmlns:a16="http://schemas.microsoft.com/office/drawing/2014/main" id="{1B86E918-D507-4A43-A89F-9BDC4AE7F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477" y="88900"/>
            <a:ext cx="4047967" cy="5648326"/>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May be an image of 2 people">
            <a:extLst>
              <a:ext uri="{FF2B5EF4-FFF2-40B4-BE49-F238E27FC236}">
                <a16:creationId xmlns:a16="http://schemas.microsoft.com/office/drawing/2014/main" id="{AFA495F7-07BC-4AA8-9C56-AB5633DFA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477" y="88900"/>
            <a:ext cx="3150577" cy="2047875"/>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May be an image of 1 person">
            <a:extLst>
              <a:ext uri="{FF2B5EF4-FFF2-40B4-BE49-F238E27FC236}">
                <a16:creationId xmlns:a16="http://schemas.microsoft.com/office/drawing/2014/main" id="{1D057E20-58F7-4B5B-9BA9-4603424BA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1702" y="2271712"/>
            <a:ext cx="3274125" cy="2206624"/>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May be an image of 1 person">
            <a:extLst>
              <a:ext uri="{FF2B5EF4-FFF2-40B4-BE49-F238E27FC236}">
                <a16:creationId xmlns:a16="http://schemas.microsoft.com/office/drawing/2014/main" id="{12ED2435-210C-4B96-96C5-27B6DAF5D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9763" y="4562476"/>
            <a:ext cx="3224291" cy="220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90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3A26506-2D92-4315-89B3-FB9DCA5111D8}"/>
              </a:ext>
            </a:extLst>
          </p:cNvPr>
          <p:cNvSpPr>
            <a:spLocks noGrp="1" noChangeArrowheads="1"/>
          </p:cNvSpPr>
          <p:nvPr>
            <p:ph idx="1"/>
          </p:nvPr>
        </p:nvSpPr>
        <p:spPr bwMode="auto">
          <a:xfrm>
            <a:off x="219075" y="666750"/>
            <a:ext cx="3286125" cy="5724525"/>
          </a:xfrm>
          <a:prstGeom prst="rect">
            <a:avLst/>
          </a:prstGeom>
          <a:solidFill>
            <a:srgbClr val="F9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“Creativity belongs to the artist in each of us. To create means to relate. The root meaning of the word art is 'to fit together' and we all do this every day.”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 - Sister </a:t>
            </a:r>
            <a:r>
              <a:rPr lang="en-US" altLang="en-US" dirty="0" err="1"/>
              <a:t>Corita</a:t>
            </a:r>
            <a:r>
              <a:rPr lang="en-US" altLang="en-US" dirty="0"/>
              <a:t> Kent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i="0" strike="noStrike" cap="none" normalizeH="0" baseline="0" dirty="0">
              <a:ln>
                <a:noFill/>
              </a:ln>
              <a:solidFill>
                <a:schemeClr val="tx1"/>
              </a:solidFill>
              <a:effectLst/>
            </a:endParaRPr>
          </a:p>
          <a:p>
            <a:pPr marL="0" indent="0" eaLnBrk="0" fontAlgn="base" hangingPunct="0">
              <a:lnSpc>
                <a:spcPct val="100000"/>
              </a:lnSpc>
              <a:spcBef>
                <a:spcPct val="0"/>
              </a:spcBef>
              <a:spcAft>
                <a:spcPct val="0"/>
              </a:spcAft>
              <a:buNone/>
            </a:pPr>
            <a:r>
              <a:rPr lang="en-NZ" dirty="0"/>
              <a:t>Jesus Never Fails, 1967, Sister </a:t>
            </a:r>
            <a:r>
              <a:rPr lang="en-NZ" dirty="0" err="1"/>
              <a:t>Corita</a:t>
            </a:r>
            <a:r>
              <a:rPr lang="en-NZ" dirty="0"/>
              <a:t> Kent, Screen print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strike="noStrike" cap="none" normalizeH="0" baseline="0" dirty="0">
              <a:ln>
                <a:noFill/>
              </a:ln>
              <a:solidFill>
                <a:schemeClr val="tx1"/>
              </a:solidFill>
              <a:effectLst/>
              <a:latin typeface="Arial" panose="020B0604020202020204" pitchFamily="34" charset="0"/>
            </a:endParaRPr>
          </a:p>
        </p:txBody>
      </p:sp>
      <p:pic>
        <p:nvPicPr>
          <p:cNvPr id="7173" name="Picture 5" descr="Image result for corita kent i get by">
            <a:extLst>
              <a:ext uri="{FF2B5EF4-FFF2-40B4-BE49-F238E27FC236}">
                <a16:creationId xmlns:a16="http://schemas.microsoft.com/office/drawing/2014/main" id="{7B470C73-63C6-4B4E-9B42-7721EFB9C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0475" y="189806"/>
            <a:ext cx="7829550" cy="647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689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10ADC-1AC1-4AE3-88CE-9DAA9BA70B71}"/>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F5B83E7D-5CFB-4DCF-A669-4E59F46ADF52}"/>
              </a:ext>
            </a:extLst>
          </p:cNvPr>
          <p:cNvSpPr>
            <a:spLocks noGrp="1"/>
          </p:cNvSpPr>
          <p:nvPr>
            <p:ph idx="1"/>
          </p:nvPr>
        </p:nvSpPr>
        <p:spPr>
          <a:xfrm>
            <a:off x="295275" y="5026024"/>
            <a:ext cx="5915025" cy="1466851"/>
          </a:xfrm>
        </p:spPr>
        <p:txBody>
          <a:bodyPr>
            <a:normAutofit fontScale="70000" lnSpcReduction="20000"/>
          </a:bodyPr>
          <a:lstStyle/>
          <a:p>
            <a:pPr marL="0" indent="0">
              <a:buNone/>
            </a:pPr>
            <a:r>
              <a:rPr lang="en-NZ" dirty="0"/>
              <a:t>ANZAAE (Aotearoa New Zealand Association of Art Educators)</a:t>
            </a:r>
          </a:p>
          <a:p>
            <a:pPr marL="0" indent="0">
              <a:buNone/>
            </a:pPr>
            <a:r>
              <a:rPr lang="it-IT" dirty="0"/>
              <a:t>Toi Tū Toi Ora: Contemporary Māori Art Teacher PD</a:t>
            </a:r>
          </a:p>
          <a:p>
            <a:pPr marL="0" indent="0">
              <a:buNone/>
            </a:pPr>
            <a:r>
              <a:rPr lang="en-NZ" dirty="0"/>
              <a:t>Donna Tupaea–</a:t>
            </a:r>
            <a:r>
              <a:rPr lang="en-NZ" dirty="0" err="1"/>
              <a:t>Petero</a:t>
            </a:r>
            <a:r>
              <a:rPr lang="en-NZ" dirty="0"/>
              <a:t> and curator Nigel Borrell</a:t>
            </a:r>
          </a:p>
        </p:txBody>
      </p:sp>
      <p:pic>
        <p:nvPicPr>
          <p:cNvPr id="30722" name="Picture 2" descr="May be an image of 1 person, sitting and outerwear">
            <a:extLst>
              <a:ext uri="{FF2B5EF4-FFF2-40B4-BE49-F238E27FC236}">
                <a16:creationId xmlns:a16="http://schemas.microsoft.com/office/drawing/2014/main" id="{9295A8A4-BF67-41C1-82E6-E0316DF50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May be an image of 13 people, people standing and people sitting">
            <a:extLst>
              <a:ext uri="{FF2B5EF4-FFF2-40B4-BE49-F238E27FC236}">
                <a16:creationId xmlns:a16="http://schemas.microsoft.com/office/drawing/2014/main" id="{E55D9512-E272-4F85-BFD3-FB3DD295C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365125"/>
            <a:ext cx="6024562" cy="451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075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443B-D50D-4557-AE14-36FD6031E621}"/>
              </a:ext>
            </a:extLst>
          </p:cNvPr>
          <p:cNvSpPr>
            <a:spLocks noGrp="1"/>
          </p:cNvSpPr>
          <p:nvPr>
            <p:ph type="title"/>
          </p:nvPr>
        </p:nvSpPr>
        <p:spPr>
          <a:xfrm>
            <a:off x="838200" y="2422525"/>
            <a:ext cx="10515600" cy="1325563"/>
          </a:xfrm>
        </p:spPr>
        <p:txBody>
          <a:bodyPr/>
          <a:lstStyle/>
          <a:p>
            <a:pPr algn="ctr"/>
            <a:r>
              <a:rPr lang="en-NZ" dirty="0"/>
              <a:t>Eco Printing</a:t>
            </a:r>
          </a:p>
        </p:txBody>
      </p:sp>
      <p:sp>
        <p:nvSpPr>
          <p:cNvPr id="3" name="Content Placeholder 2">
            <a:extLst>
              <a:ext uri="{FF2B5EF4-FFF2-40B4-BE49-F238E27FC236}">
                <a16:creationId xmlns:a16="http://schemas.microsoft.com/office/drawing/2014/main" id="{2BA49951-8EE1-4041-8BAF-193BFBB5A793}"/>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2261958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65" y="240510"/>
            <a:ext cx="5530785" cy="1045366"/>
          </a:xfrm>
        </p:spPr>
        <p:txBody>
          <a:bodyPr>
            <a:normAutofit fontScale="90000"/>
          </a:bodyPr>
          <a:lstStyle/>
          <a:p>
            <a:r>
              <a:rPr lang="en-NZ" dirty="0"/>
              <a:t>Drawing sequence </a:t>
            </a:r>
            <a:br>
              <a:rPr lang="en-NZ" dirty="0"/>
            </a:br>
            <a:r>
              <a:rPr lang="en-NZ" sz="2400" dirty="0"/>
              <a:t>PHS Student </a:t>
            </a:r>
            <a:r>
              <a:rPr lang="en-NZ" sz="2400" dirty="0" err="1"/>
              <a:t>Aleisha</a:t>
            </a:r>
            <a:r>
              <a:rPr lang="en-NZ" sz="2400" dirty="0"/>
              <a:t> Neary 2018</a:t>
            </a:r>
            <a:br>
              <a:rPr lang="en-NZ" dirty="0"/>
            </a:br>
            <a:endParaRPr lang="en-NZ" dirty="0"/>
          </a:p>
        </p:txBody>
      </p:sp>
      <p:pic>
        <p:nvPicPr>
          <p:cNvPr id="5" name="Content Placeholder 4">
            <a:extLst>
              <a:ext uri="{FF2B5EF4-FFF2-40B4-BE49-F238E27FC236}">
                <a16:creationId xmlns:a16="http://schemas.microsoft.com/office/drawing/2014/main" id="{D2E733FA-7B5B-4A50-9CD6-BF824439E6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4365" y="1110228"/>
            <a:ext cx="10515600" cy="3807732"/>
          </a:xfrm>
        </p:spPr>
      </p:pic>
      <p:sp>
        <p:nvSpPr>
          <p:cNvPr id="6" name="TextBox 5">
            <a:extLst>
              <a:ext uri="{FF2B5EF4-FFF2-40B4-BE49-F238E27FC236}">
                <a16:creationId xmlns:a16="http://schemas.microsoft.com/office/drawing/2014/main" id="{F7BA337D-E9CC-46C8-AF47-7124D07F90ED}"/>
              </a:ext>
            </a:extLst>
          </p:cNvPr>
          <p:cNvSpPr txBox="1"/>
          <p:nvPr/>
        </p:nvSpPr>
        <p:spPr>
          <a:xfrm>
            <a:off x="2828041" y="5032564"/>
            <a:ext cx="1904215" cy="1477328"/>
          </a:xfrm>
          <a:prstGeom prst="rect">
            <a:avLst/>
          </a:prstGeom>
          <a:noFill/>
        </p:spPr>
        <p:txBody>
          <a:bodyPr wrap="square" rtlCol="0">
            <a:spAutoFit/>
          </a:bodyPr>
          <a:lstStyle/>
          <a:p>
            <a:r>
              <a:rPr lang="en-NZ" dirty="0"/>
              <a:t>Tree trunk pencil rubbing on Totara Tree –pressed/rubbed against nature</a:t>
            </a:r>
          </a:p>
        </p:txBody>
      </p:sp>
      <p:sp>
        <p:nvSpPr>
          <p:cNvPr id="7" name="TextBox 6">
            <a:extLst>
              <a:ext uri="{FF2B5EF4-FFF2-40B4-BE49-F238E27FC236}">
                <a16:creationId xmlns:a16="http://schemas.microsoft.com/office/drawing/2014/main" id="{A889AF58-80D5-49FA-BE97-D7103A6F1FA2}"/>
              </a:ext>
            </a:extLst>
          </p:cNvPr>
          <p:cNvSpPr txBox="1"/>
          <p:nvPr/>
        </p:nvSpPr>
        <p:spPr>
          <a:xfrm>
            <a:off x="7324332" y="5124897"/>
            <a:ext cx="2177592" cy="646331"/>
          </a:xfrm>
          <a:prstGeom prst="rect">
            <a:avLst/>
          </a:prstGeom>
          <a:noFill/>
        </p:spPr>
        <p:txBody>
          <a:bodyPr wrap="square" rtlCol="0">
            <a:spAutoFit/>
          </a:bodyPr>
          <a:lstStyle/>
          <a:p>
            <a:r>
              <a:rPr lang="en-NZ" dirty="0"/>
              <a:t>Realistic South Island Robin pencil drawing </a:t>
            </a:r>
          </a:p>
        </p:txBody>
      </p:sp>
      <p:sp>
        <p:nvSpPr>
          <p:cNvPr id="8" name="TextBox 7">
            <a:extLst>
              <a:ext uri="{FF2B5EF4-FFF2-40B4-BE49-F238E27FC236}">
                <a16:creationId xmlns:a16="http://schemas.microsoft.com/office/drawing/2014/main" id="{9F731B95-041A-4B3C-B683-2EB9EB1D0B5C}"/>
              </a:ext>
            </a:extLst>
          </p:cNvPr>
          <p:cNvSpPr txBox="1"/>
          <p:nvPr/>
        </p:nvSpPr>
        <p:spPr>
          <a:xfrm>
            <a:off x="102320" y="2136338"/>
            <a:ext cx="1282045" cy="2585323"/>
          </a:xfrm>
          <a:prstGeom prst="rect">
            <a:avLst/>
          </a:prstGeom>
          <a:noFill/>
        </p:spPr>
        <p:txBody>
          <a:bodyPr wrap="square" rtlCol="0">
            <a:spAutoFit/>
          </a:bodyPr>
          <a:lstStyle/>
          <a:p>
            <a:r>
              <a:rPr lang="en-NZ" dirty="0"/>
              <a:t>Native plants- pressed onto paper-natural colours-pressed into nature</a:t>
            </a:r>
          </a:p>
        </p:txBody>
      </p:sp>
    </p:spTree>
    <p:extLst>
      <p:ext uri="{BB962C8B-B14F-4D97-AF65-F5344CB8AC3E}">
        <p14:creationId xmlns:p14="http://schemas.microsoft.com/office/powerpoint/2010/main" val="2321553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2848-FC4E-4EF9-925B-1EC3D65CF7CA}"/>
              </a:ext>
            </a:extLst>
          </p:cNvPr>
          <p:cNvSpPr>
            <a:spLocks noGrp="1"/>
          </p:cNvSpPr>
          <p:nvPr>
            <p:ph type="title"/>
          </p:nvPr>
        </p:nvSpPr>
        <p:spPr>
          <a:xfrm>
            <a:off x="838200" y="127001"/>
            <a:ext cx="10515600" cy="409829"/>
          </a:xfrm>
        </p:spPr>
        <p:txBody>
          <a:bodyPr>
            <a:normAutofit fontScale="90000"/>
          </a:bodyPr>
          <a:lstStyle/>
          <a:p>
            <a:r>
              <a:rPr lang="en-NZ" dirty="0"/>
              <a:t>Eco printing</a:t>
            </a:r>
          </a:p>
        </p:txBody>
      </p:sp>
      <p:sp>
        <p:nvSpPr>
          <p:cNvPr id="3" name="Content Placeholder 2">
            <a:extLst>
              <a:ext uri="{FF2B5EF4-FFF2-40B4-BE49-F238E27FC236}">
                <a16:creationId xmlns:a16="http://schemas.microsoft.com/office/drawing/2014/main" id="{62786A65-AF23-44E0-8F64-57AF578419E1}"/>
              </a:ext>
            </a:extLst>
          </p:cNvPr>
          <p:cNvSpPr>
            <a:spLocks noGrp="1"/>
          </p:cNvSpPr>
          <p:nvPr>
            <p:ph idx="1"/>
          </p:nvPr>
        </p:nvSpPr>
        <p:spPr/>
        <p:txBody>
          <a:bodyPr/>
          <a:lstStyle/>
          <a:p>
            <a:endParaRPr lang="en-NZ"/>
          </a:p>
        </p:txBody>
      </p:sp>
      <p:pic>
        <p:nvPicPr>
          <p:cNvPr id="4" name="Picture 3" descr="A pot with food in it&#10;&#10;Description automatically generated">
            <a:extLst>
              <a:ext uri="{FF2B5EF4-FFF2-40B4-BE49-F238E27FC236}">
                <a16:creationId xmlns:a16="http://schemas.microsoft.com/office/drawing/2014/main" id="{72E60FC9-C9E4-4BFF-9F2A-AD112FB59D3A}"/>
              </a:ext>
            </a:extLst>
          </p:cNvPr>
          <p:cNvPicPr>
            <a:picLocks noChangeAspect="1"/>
          </p:cNvPicPr>
          <p:nvPr/>
        </p:nvPicPr>
        <p:blipFill rotWithShape="1">
          <a:blip r:embed="rId2">
            <a:extLst>
              <a:ext uri="{28A0092B-C50C-407E-A947-70E740481C1C}">
                <a14:useLocalDpi xmlns:a14="http://schemas.microsoft.com/office/drawing/2010/main" val="0"/>
              </a:ext>
            </a:extLst>
          </a:blip>
          <a:srcRect t="9190" r="11198"/>
          <a:stretch/>
        </p:blipFill>
        <p:spPr>
          <a:xfrm>
            <a:off x="7439025" y="315118"/>
            <a:ext cx="4567528" cy="6227763"/>
          </a:xfrm>
          <a:prstGeom prst="rect">
            <a:avLst/>
          </a:prstGeom>
        </p:spPr>
      </p:pic>
      <p:pic>
        <p:nvPicPr>
          <p:cNvPr id="5" name="Picture 4" descr="A picture containing building, covered, sitting, table&#10;&#10;Description automatically generated">
            <a:extLst>
              <a:ext uri="{FF2B5EF4-FFF2-40B4-BE49-F238E27FC236}">
                <a16:creationId xmlns:a16="http://schemas.microsoft.com/office/drawing/2014/main" id="{A94D66F4-861A-4B63-9B63-0E58493E768A}"/>
              </a:ext>
            </a:extLst>
          </p:cNvPr>
          <p:cNvPicPr>
            <a:picLocks noChangeAspect="1"/>
          </p:cNvPicPr>
          <p:nvPr/>
        </p:nvPicPr>
        <p:blipFill rotWithShape="1">
          <a:blip r:embed="rId3">
            <a:extLst>
              <a:ext uri="{28A0092B-C50C-407E-A947-70E740481C1C}">
                <a14:useLocalDpi xmlns:a14="http://schemas.microsoft.com/office/drawing/2010/main" val="0"/>
              </a:ext>
            </a:extLst>
          </a:blip>
          <a:srcRect l="10494" t="12117" r="7816" b="11494"/>
          <a:stretch/>
        </p:blipFill>
        <p:spPr>
          <a:xfrm>
            <a:off x="286447" y="2990593"/>
            <a:ext cx="3836539" cy="2660904"/>
          </a:xfrm>
          <a:prstGeom prst="rect">
            <a:avLst/>
          </a:prstGeom>
        </p:spPr>
      </p:pic>
      <p:pic>
        <p:nvPicPr>
          <p:cNvPr id="6" name="Picture 5" descr="A stack of flyers on a table&#10;&#10;Description automatically generated">
            <a:extLst>
              <a:ext uri="{FF2B5EF4-FFF2-40B4-BE49-F238E27FC236}">
                <a16:creationId xmlns:a16="http://schemas.microsoft.com/office/drawing/2014/main" id="{0DA1FF2F-816E-4FB4-A9AF-A49F9FB9D398}"/>
              </a:ext>
            </a:extLst>
          </p:cNvPr>
          <p:cNvPicPr>
            <a:picLocks noChangeAspect="1"/>
          </p:cNvPicPr>
          <p:nvPr/>
        </p:nvPicPr>
        <p:blipFill rotWithShape="1">
          <a:blip r:embed="rId4">
            <a:extLst>
              <a:ext uri="{28A0092B-C50C-407E-A947-70E740481C1C}">
                <a14:useLocalDpi xmlns:a14="http://schemas.microsoft.com/office/drawing/2010/main" val="0"/>
              </a:ext>
            </a:extLst>
          </a:blip>
          <a:srcRect l="5157" t="32500" r="18893" b="4051"/>
          <a:stretch/>
        </p:blipFill>
        <p:spPr>
          <a:xfrm>
            <a:off x="3391597" y="3774483"/>
            <a:ext cx="4567528" cy="2861805"/>
          </a:xfrm>
          <a:prstGeom prst="rect">
            <a:avLst/>
          </a:prstGeom>
        </p:spPr>
      </p:pic>
      <p:pic>
        <p:nvPicPr>
          <p:cNvPr id="7" name="Picture 6" descr="A picture containing indoor, table, food, plate&#10;&#10;Description automatically generated">
            <a:extLst>
              <a:ext uri="{FF2B5EF4-FFF2-40B4-BE49-F238E27FC236}">
                <a16:creationId xmlns:a16="http://schemas.microsoft.com/office/drawing/2014/main" id="{892E5B70-417A-4ED7-90BF-06A9B4199334}"/>
              </a:ext>
            </a:extLst>
          </p:cNvPr>
          <p:cNvPicPr>
            <a:picLocks noChangeAspect="1"/>
          </p:cNvPicPr>
          <p:nvPr/>
        </p:nvPicPr>
        <p:blipFill rotWithShape="1">
          <a:blip r:embed="rId5">
            <a:extLst>
              <a:ext uri="{28A0092B-C50C-407E-A947-70E740481C1C}">
                <a14:useLocalDpi xmlns:a14="http://schemas.microsoft.com/office/drawing/2010/main" val="0"/>
              </a:ext>
            </a:extLst>
          </a:blip>
          <a:srcRect t="14717" b="22494"/>
          <a:stretch/>
        </p:blipFill>
        <p:spPr>
          <a:xfrm>
            <a:off x="286447" y="630237"/>
            <a:ext cx="4813892" cy="2266949"/>
          </a:xfrm>
          <a:prstGeom prst="rect">
            <a:avLst/>
          </a:prstGeom>
        </p:spPr>
      </p:pic>
    </p:spTree>
    <p:extLst>
      <p:ext uri="{BB962C8B-B14F-4D97-AF65-F5344CB8AC3E}">
        <p14:creationId xmlns:p14="http://schemas.microsoft.com/office/powerpoint/2010/main" val="3383672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FE99-80A6-4E95-91E2-D38F58E69839}"/>
              </a:ext>
            </a:extLst>
          </p:cNvPr>
          <p:cNvSpPr>
            <a:spLocks noGrp="1"/>
          </p:cNvSpPr>
          <p:nvPr>
            <p:ph type="title"/>
          </p:nvPr>
        </p:nvSpPr>
        <p:spPr>
          <a:xfrm>
            <a:off x="202976" y="2181224"/>
            <a:ext cx="1925350" cy="1032607"/>
          </a:xfrm>
        </p:spPr>
        <p:txBody>
          <a:bodyPr>
            <a:normAutofit/>
          </a:bodyPr>
          <a:lstStyle/>
          <a:p>
            <a:r>
              <a:rPr lang="en-NZ" sz="2800" dirty="0" err="1"/>
              <a:t>Erinna</a:t>
            </a:r>
            <a:r>
              <a:rPr lang="en-NZ" sz="2800" dirty="0"/>
              <a:t> </a:t>
            </a:r>
            <a:br>
              <a:rPr lang="en-NZ" sz="2800" dirty="0"/>
            </a:br>
            <a:r>
              <a:rPr lang="en-NZ" sz="2800" dirty="0"/>
              <a:t>Law-</a:t>
            </a:r>
            <a:r>
              <a:rPr lang="en-NZ" sz="2800" dirty="0" err="1"/>
              <a:t>Szalay</a:t>
            </a:r>
            <a:endParaRPr lang="en-NZ" sz="2800" dirty="0"/>
          </a:p>
        </p:txBody>
      </p:sp>
      <p:pic>
        <p:nvPicPr>
          <p:cNvPr id="5" name="Content Placeholder 4" descr="A picture containing snow, sitting, piece, laying&#10;&#10;Description automatically generated">
            <a:extLst>
              <a:ext uri="{FF2B5EF4-FFF2-40B4-BE49-F238E27FC236}">
                <a16:creationId xmlns:a16="http://schemas.microsoft.com/office/drawing/2014/main" id="{9EC08AC6-D0D3-4795-9F42-08356713FB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270" y="3331225"/>
            <a:ext cx="2439563" cy="3252751"/>
          </a:xfrm>
        </p:spPr>
      </p:pic>
      <p:pic>
        <p:nvPicPr>
          <p:cNvPr id="7" name="Picture 6" descr="A person standing in front of a wall&#10;&#10;Description automatically generated">
            <a:extLst>
              <a:ext uri="{FF2B5EF4-FFF2-40B4-BE49-F238E27FC236}">
                <a16:creationId xmlns:a16="http://schemas.microsoft.com/office/drawing/2014/main" id="{A0C24589-F874-4E8E-A847-E255EEE67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983" y="3331225"/>
            <a:ext cx="1809342" cy="3252750"/>
          </a:xfrm>
          <a:prstGeom prst="rect">
            <a:avLst/>
          </a:prstGeom>
        </p:spPr>
      </p:pic>
      <p:pic>
        <p:nvPicPr>
          <p:cNvPr id="9" name="Picture 8" descr="A picture containing table, holding, standing, food&#10;&#10;Description automatically generated">
            <a:extLst>
              <a:ext uri="{FF2B5EF4-FFF2-40B4-BE49-F238E27FC236}">
                <a16:creationId xmlns:a16="http://schemas.microsoft.com/office/drawing/2014/main" id="{6880E278-3A1A-4F4F-9D74-A38A7DCD8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31225"/>
            <a:ext cx="2127841" cy="3252750"/>
          </a:xfrm>
          <a:prstGeom prst="rect">
            <a:avLst/>
          </a:prstGeom>
        </p:spPr>
      </p:pic>
      <p:pic>
        <p:nvPicPr>
          <p:cNvPr id="11" name="Picture 10" descr="A picture containing building, photo, window, sitting&#10;&#10;Description automatically generated">
            <a:extLst>
              <a:ext uri="{FF2B5EF4-FFF2-40B4-BE49-F238E27FC236}">
                <a16:creationId xmlns:a16="http://schemas.microsoft.com/office/drawing/2014/main" id="{22EBE1C2-A68A-4C20-91F8-D3D99455A443}"/>
              </a:ext>
            </a:extLst>
          </p:cNvPr>
          <p:cNvPicPr>
            <a:picLocks noChangeAspect="1"/>
          </p:cNvPicPr>
          <p:nvPr/>
        </p:nvPicPr>
        <p:blipFill rotWithShape="1">
          <a:blip r:embed="rId5">
            <a:extLst>
              <a:ext uri="{28A0092B-C50C-407E-A947-70E740481C1C}">
                <a14:useLocalDpi xmlns:a14="http://schemas.microsoft.com/office/drawing/2010/main" val="0"/>
              </a:ext>
            </a:extLst>
          </a:blip>
          <a:srcRect l="4512" t="4627" r="3904"/>
          <a:stretch/>
        </p:blipFill>
        <p:spPr>
          <a:xfrm>
            <a:off x="7845136" y="167542"/>
            <a:ext cx="4133331" cy="6416433"/>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B88E0F8C-4099-4B34-B1F9-D766683271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475" y="167543"/>
            <a:ext cx="5276850" cy="3046289"/>
          </a:xfrm>
          <a:prstGeom prst="rect">
            <a:avLst/>
          </a:prstGeom>
        </p:spPr>
      </p:pic>
    </p:spTree>
    <p:extLst>
      <p:ext uri="{BB962C8B-B14F-4D97-AF65-F5344CB8AC3E}">
        <p14:creationId xmlns:p14="http://schemas.microsoft.com/office/powerpoint/2010/main" val="3098567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136C91-DC8D-45F3-968E-BF32C215A351}"/>
              </a:ext>
            </a:extLst>
          </p:cNvPr>
          <p:cNvSpPr>
            <a:spLocks noGrp="1"/>
          </p:cNvSpPr>
          <p:nvPr>
            <p:ph idx="1"/>
          </p:nvPr>
        </p:nvSpPr>
        <p:spPr>
          <a:xfrm>
            <a:off x="180975" y="228600"/>
            <a:ext cx="5172075" cy="3362325"/>
          </a:xfrm>
        </p:spPr>
        <p:txBody>
          <a:bodyPr>
            <a:normAutofit/>
          </a:bodyPr>
          <a:lstStyle/>
          <a:p>
            <a:pPr marL="0" indent="0">
              <a:buNone/>
            </a:pPr>
            <a:r>
              <a:rPr lang="en-NZ" sz="1800" dirty="0"/>
              <a:t>Eco-printing on paper tutorial: how to eco-print with a rusty can</a:t>
            </a:r>
          </a:p>
          <a:p>
            <a:pPr marL="0" indent="0">
              <a:buNone/>
            </a:pPr>
            <a:r>
              <a:rPr lang="en-NZ" sz="1800" dirty="0">
                <a:hlinkClick r:id="rId2"/>
              </a:rPr>
              <a:t>https://www.youtube.com/watch?v=Gyc3stbuSlI</a:t>
            </a:r>
            <a:endParaRPr lang="en-NZ" sz="1800" dirty="0"/>
          </a:p>
          <a:p>
            <a:pPr marL="0" indent="0">
              <a:buNone/>
            </a:pPr>
            <a:r>
              <a:rPr lang="en-NZ" sz="1800" dirty="0"/>
              <a:t>Eco-printing on paper tutorial</a:t>
            </a:r>
          </a:p>
          <a:p>
            <a:pPr marL="0" indent="0">
              <a:buNone/>
            </a:pPr>
            <a:r>
              <a:rPr lang="en-NZ" sz="1800" dirty="0">
                <a:hlinkClick r:id="rId3"/>
              </a:rPr>
              <a:t>https://www.youtube.com/watch?v=h2GCTfySJtA</a:t>
            </a:r>
            <a:endParaRPr lang="en-NZ" sz="1800" dirty="0"/>
          </a:p>
          <a:p>
            <a:pPr marL="0" indent="0">
              <a:buNone/>
            </a:pPr>
            <a:r>
              <a:rPr lang="en-NZ" sz="1800" dirty="0"/>
              <a:t>Eco Printing</a:t>
            </a:r>
          </a:p>
          <a:p>
            <a:pPr marL="0" indent="0">
              <a:buNone/>
            </a:pPr>
            <a:r>
              <a:rPr lang="en-NZ" sz="1800" dirty="0">
                <a:hlinkClick r:id="rId4"/>
              </a:rPr>
              <a:t>Https://www.youtube.com/watch?v=gNmt5_PlTSc</a:t>
            </a:r>
            <a:endParaRPr lang="en-NZ" sz="1800" dirty="0"/>
          </a:p>
          <a:p>
            <a:pPr marL="0" indent="0">
              <a:buNone/>
            </a:pPr>
            <a:r>
              <a:rPr lang="en-NZ" sz="1800" dirty="0"/>
              <a:t>Eco Printing on Watercolour Paper</a:t>
            </a:r>
          </a:p>
          <a:p>
            <a:pPr marL="0" indent="0">
              <a:buNone/>
            </a:pPr>
            <a:r>
              <a:rPr lang="en-NZ" sz="1800" dirty="0">
                <a:hlinkClick r:id="rId5"/>
              </a:rPr>
              <a:t>https://www.youtube.com/watch?v=DyXnnnh0SuU</a:t>
            </a:r>
            <a:endParaRPr lang="en-NZ" sz="1800" dirty="0"/>
          </a:p>
          <a:p>
            <a:pPr marL="0" indent="0">
              <a:buNone/>
            </a:pPr>
            <a:endParaRPr lang="en-NZ" dirty="0"/>
          </a:p>
        </p:txBody>
      </p:sp>
      <p:sp>
        <p:nvSpPr>
          <p:cNvPr id="4" name="TextBox 3">
            <a:extLst>
              <a:ext uri="{FF2B5EF4-FFF2-40B4-BE49-F238E27FC236}">
                <a16:creationId xmlns:a16="http://schemas.microsoft.com/office/drawing/2014/main" id="{F4C2CCE6-D9B1-4D7C-B687-0C602E52BD25}"/>
              </a:ext>
            </a:extLst>
          </p:cNvPr>
          <p:cNvSpPr txBox="1"/>
          <p:nvPr/>
        </p:nvSpPr>
        <p:spPr>
          <a:xfrm>
            <a:off x="5629275" y="228600"/>
            <a:ext cx="6257925" cy="7017306"/>
          </a:xfrm>
          <a:prstGeom prst="rect">
            <a:avLst/>
          </a:prstGeom>
          <a:noFill/>
        </p:spPr>
        <p:txBody>
          <a:bodyPr wrap="square" rtlCol="0">
            <a:spAutoFit/>
          </a:bodyPr>
          <a:lstStyle/>
          <a:p>
            <a:r>
              <a:rPr lang="en-GB" dirty="0"/>
              <a:t>Any collected leaves or plant material you might like to try (eucalyptus, silver dollar, olive, rose leaf, </a:t>
            </a:r>
            <a:r>
              <a:rPr lang="en-GB" dirty="0" err="1"/>
              <a:t>tanikaha</a:t>
            </a:r>
            <a:r>
              <a:rPr lang="en-GB" dirty="0"/>
              <a:t> (celery pine), </a:t>
            </a:r>
            <a:r>
              <a:rPr lang="en-GB" dirty="0" err="1"/>
              <a:t>rimu</a:t>
            </a:r>
            <a:r>
              <a:rPr lang="en-GB" dirty="0"/>
              <a:t>, onion skins, lichen, oak leaves,  etc). Petals from flowers may add colour into the background of your leaf prints (Iris, dark pansy etc). Lightly press or put between pages of a book for travelling. Best picked on the day. </a:t>
            </a:r>
          </a:p>
          <a:p>
            <a:r>
              <a:rPr lang="en-GB" dirty="0"/>
              <a:t>(you will pool these to share in the group)</a:t>
            </a:r>
            <a:endParaRPr lang="en-NZ" dirty="0"/>
          </a:p>
          <a:p>
            <a:r>
              <a:rPr lang="en-GB" dirty="0"/>
              <a:t>2 x 20cm approx. lengths of copper pipe and/or iron pipe and/or wood dowel and/ or PVC pipe to wrap paper around</a:t>
            </a:r>
            <a:endParaRPr lang="en-NZ" dirty="0"/>
          </a:p>
          <a:p>
            <a:r>
              <a:rPr lang="en-GB" dirty="0"/>
              <a:t>8 large bulldog clips or similar</a:t>
            </a:r>
            <a:endParaRPr lang="en-NZ" dirty="0"/>
          </a:p>
          <a:p>
            <a:r>
              <a:rPr lang="en-GB" dirty="0"/>
              <a:t>4 x A5 plywood piece or flat ceramic tiles to for the outer flat bundles for contact printing</a:t>
            </a:r>
            <a:endParaRPr lang="en-NZ" dirty="0"/>
          </a:p>
          <a:p>
            <a:r>
              <a:rPr lang="en-GB" dirty="0"/>
              <a:t>String, scissors, ruler</a:t>
            </a:r>
            <a:endParaRPr lang="en-NZ" dirty="0"/>
          </a:p>
          <a:p>
            <a:r>
              <a:rPr lang="en-GB" dirty="0"/>
              <a:t>Disposable gloves</a:t>
            </a:r>
            <a:endParaRPr lang="en-NZ" dirty="0"/>
          </a:p>
          <a:p>
            <a:r>
              <a:rPr lang="en-GB" dirty="0"/>
              <a:t>Craft knife</a:t>
            </a:r>
            <a:endParaRPr lang="en-NZ" dirty="0"/>
          </a:p>
          <a:p>
            <a:r>
              <a:rPr lang="en-NZ" dirty="0"/>
              <a:t>smallish bits of rusty steel, washers, bolts, old hinges or any interesting steel shapes</a:t>
            </a:r>
          </a:p>
          <a:p>
            <a:r>
              <a:rPr lang="en-NZ" dirty="0"/>
              <a:t>An Old large pot/ spare hot plate</a:t>
            </a:r>
          </a:p>
          <a:p>
            <a:r>
              <a:rPr lang="en-GB" dirty="0"/>
              <a:t>Rust water</a:t>
            </a:r>
            <a:endParaRPr lang="en-NZ" dirty="0"/>
          </a:p>
          <a:p>
            <a:r>
              <a:rPr lang="en-GB" dirty="0"/>
              <a:t>2 or 3 pots with various coloured baths for eco dying effects, tongs, weights</a:t>
            </a:r>
            <a:endParaRPr lang="en-NZ" dirty="0"/>
          </a:p>
          <a:p>
            <a:r>
              <a:rPr lang="en-GB" dirty="0"/>
              <a:t>One sheet of 300gsm or close - 100% cotton rag paper or equivalent, un-sized will be provided – you will be able to purchase more if you use this up.</a:t>
            </a:r>
            <a:endParaRPr lang="en-NZ" dirty="0"/>
          </a:p>
          <a:p>
            <a:endParaRPr lang="en-NZ" dirty="0"/>
          </a:p>
        </p:txBody>
      </p:sp>
      <p:sp>
        <p:nvSpPr>
          <p:cNvPr id="2" name="TextBox 1">
            <a:extLst>
              <a:ext uri="{FF2B5EF4-FFF2-40B4-BE49-F238E27FC236}">
                <a16:creationId xmlns:a16="http://schemas.microsoft.com/office/drawing/2014/main" id="{9A3DA99F-7710-4CD2-8B3F-0219C75AC497}"/>
              </a:ext>
            </a:extLst>
          </p:cNvPr>
          <p:cNvSpPr txBox="1"/>
          <p:nvPr/>
        </p:nvSpPr>
        <p:spPr>
          <a:xfrm>
            <a:off x="114300" y="3737253"/>
            <a:ext cx="5514975" cy="1754326"/>
          </a:xfrm>
          <a:prstGeom prst="rect">
            <a:avLst/>
          </a:prstGeom>
          <a:noFill/>
        </p:spPr>
        <p:txBody>
          <a:bodyPr wrap="square" rtlCol="0">
            <a:spAutoFit/>
          </a:bodyPr>
          <a:lstStyle/>
          <a:p>
            <a:r>
              <a:rPr lang="en-US" b="1" dirty="0"/>
              <a:t>Recipe</a:t>
            </a:r>
          </a:p>
          <a:p>
            <a:r>
              <a:rPr lang="en-US" b="1" dirty="0"/>
              <a:t>In a large Pot  WATER APPOX. 20 LITRES</a:t>
            </a:r>
            <a:r>
              <a:rPr lang="en-NZ" dirty="0"/>
              <a:t>, </a:t>
            </a:r>
            <a:r>
              <a:rPr lang="en-US" b="1" dirty="0"/>
              <a:t>+1 CUP WHITE VINEGAR</a:t>
            </a:r>
            <a:r>
              <a:rPr lang="en-NZ" dirty="0"/>
              <a:t> + </a:t>
            </a:r>
            <a:r>
              <a:rPr lang="en-US" b="1" dirty="0"/>
              <a:t>1 litre of Iron Water</a:t>
            </a:r>
            <a:r>
              <a:rPr lang="en-NZ" dirty="0"/>
              <a:t> </a:t>
            </a:r>
            <a:r>
              <a:rPr lang="en-US" b="1" dirty="0"/>
              <a:t>+ 2 TABLESPOONS CHESTNUT TANNIN POWDER (brown tones)  (or red cabbage (purple tones) or turmeric (yellow tones)) </a:t>
            </a:r>
          </a:p>
          <a:p>
            <a:r>
              <a:rPr lang="en-US" b="1" dirty="0"/>
              <a:t>= ROLLING SIMMER 1 ½ HOURS</a:t>
            </a:r>
            <a:endParaRPr lang="en-NZ" dirty="0"/>
          </a:p>
        </p:txBody>
      </p:sp>
    </p:spTree>
    <p:extLst>
      <p:ext uri="{BB962C8B-B14F-4D97-AF65-F5344CB8AC3E}">
        <p14:creationId xmlns:p14="http://schemas.microsoft.com/office/powerpoint/2010/main" val="208276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5007-3314-4903-B179-8CB1185F075C}"/>
              </a:ext>
            </a:extLst>
          </p:cNvPr>
          <p:cNvSpPr>
            <a:spLocks noGrp="1"/>
          </p:cNvSpPr>
          <p:nvPr>
            <p:ph type="title"/>
          </p:nvPr>
        </p:nvSpPr>
        <p:spPr>
          <a:xfrm>
            <a:off x="247650" y="220663"/>
            <a:ext cx="3323796" cy="1484312"/>
          </a:xfrm>
        </p:spPr>
        <p:txBody>
          <a:bodyPr>
            <a:normAutofit fontScale="90000"/>
          </a:bodyPr>
          <a:lstStyle/>
          <a:p>
            <a:r>
              <a:rPr lang="en-NZ" dirty="0"/>
              <a:t>Elke </a:t>
            </a:r>
            <a:r>
              <a:rPr lang="en-NZ" dirty="0" err="1"/>
              <a:t>Campforts</a:t>
            </a:r>
            <a:r>
              <a:rPr lang="en-NZ" dirty="0"/>
              <a:t> </a:t>
            </a:r>
            <a:r>
              <a:rPr lang="en-NZ" sz="2700" dirty="0"/>
              <a:t>drawing into eco prints</a:t>
            </a:r>
            <a:endParaRPr lang="en-NZ" dirty="0"/>
          </a:p>
        </p:txBody>
      </p:sp>
      <p:pic>
        <p:nvPicPr>
          <p:cNvPr id="5" name="Content Placeholder 4" descr="A close up of a piece of paper&#10;&#10;Description automatically generated">
            <a:extLst>
              <a:ext uri="{FF2B5EF4-FFF2-40B4-BE49-F238E27FC236}">
                <a16:creationId xmlns:a16="http://schemas.microsoft.com/office/drawing/2014/main" id="{B27ABF3A-F278-47D6-AA80-8EDC7BF296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236" t="7990" r="18935" b="4013"/>
          <a:stretch/>
        </p:blipFill>
        <p:spPr>
          <a:xfrm rot="10800000">
            <a:off x="162609" y="1906018"/>
            <a:ext cx="3408837" cy="4295777"/>
          </a:xfrm>
        </p:spPr>
      </p:pic>
      <p:pic>
        <p:nvPicPr>
          <p:cNvPr id="7" name="Picture 6" descr="Text&#10;&#10;Description automatically generated">
            <a:extLst>
              <a:ext uri="{FF2B5EF4-FFF2-40B4-BE49-F238E27FC236}">
                <a16:creationId xmlns:a16="http://schemas.microsoft.com/office/drawing/2014/main" id="{6A670333-DA20-48D3-96ED-EACD0A6546F6}"/>
              </a:ext>
            </a:extLst>
          </p:cNvPr>
          <p:cNvPicPr>
            <a:picLocks noChangeAspect="1"/>
          </p:cNvPicPr>
          <p:nvPr/>
        </p:nvPicPr>
        <p:blipFill rotWithShape="1">
          <a:blip r:embed="rId3">
            <a:extLst>
              <a:ext uri="{28A0092B-C50C-407E-A947-70E740481C1C}">
                <a14:useLocalDpi xmlns:a14="http://schemas.microsoft.com/office/drawing/2010/main" val="0"/>
              </a:ext>
            </a:extLst>
          </a:blip>
          <a:srcRect l="2819" t="8185" r="1516" b="7719"/>
          <a:stretch/>
        </p:blipFill>
        <p:spPr>
          <a:xfrm rot="5400000">
            <a:off x="2648234" y="1239554"/>
            <a:ext cx="5981131" cy="3943350"/>
          </a:xfrm>
          <a:prstGeom prst="rect">
            <a:avLst/>
          </a:prstGeom>
        </p:spPr>
      </p:pic>
      <p:pic>
        <p:nvPicPr>
          <p:cNvPr id="9" name="Picture 8" descr="A fabric surface&#10;&#10;Description automatically generated">
            <a:extLst>
              <a:ext uri="{FF2B5EF4-FFF2-40B4-BE49-F238E27FC236}">
                <a16:creationId xmlns:a16="http://schemas.microsoft.com/office/drawing/2014/main" id="{BD584234-5839-431F-9214-CE2EAE39E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6958512" y="968307"/>
            <a:ext cx="5981129" cy="4485847"/>
          </a:xfrm>
          <a:prstGeom prst="rect">
            <a:avLst/>
          </a:prstGeom>
        </p:spPr>
      </p:pic>
    </p:spTree>
    <p:extLst>
      <p:ext uri="{BB962C8B-B14F-4D97-AF65-F5344CB8AC3E}">
        <p14:creationId xmlns:p14="http://schemas.microsoft.com/office/powerpoint/2010/main" val="1747088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D81A-1724-46D6-AB10-F29B983CB127}"/>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51F24FD8-6D54-435D-8647-E5F53EBE63C8}"/>
              </a:ext>
            </a:extLst>
          </p:cNvPr>
          <p:cNvSpPr>
            <a:spLocks noGrp="1"/>
          </p:cNvSpPr>
          <p:nvPr>
            <p:ph idx="1"/>
          </p:nvPr>
        </p:nvSpPr>
        <p:spPr>
          <a:xfrm>
            <a:off x="6741943" y="5967411"/>
            <a:ext cx="4538662" cy="828675"/>
          </a:xfrm>
        </p:spPr>
        <p:txBody>
          <a:bodyPr>
            <a:normAutofit fontScale="62500" lnSpcReduction="20000"/>
          </a:bodyPr>
          <a:lstStyle/>
          <a:p>
            <a:pPr marL="0" indent="0">
              <a:buNone/>
            </a:pPr>
            <a:r>
              <a:rPr lang="en-NZ" dirty="0"/>
              <a:t>Dragonfly, Samantha Boulanger, Etching on Eco-printed Paper 2019</a:t>
            </a:r>
          </a:p>
          <a:p>
            <a:pPr marL="0" indent="0">
              <a:buNone/>
            </a:pPr>
            <a:r>
              <a:rPr lang="en-NZ" dirty="0"/>
              <a:t>http://samanthaboulanger.com/blog/</a:t>
            </a:r>
          </a:p>
        </p:txBody>
      </p:sp>
      <p:pic>
        <p:nvPicPr>
          <p:cNvPr id="7170" name="Picture 2" descr="Dragonfly, Samantha Boulanger, Etching on Eco-printed Paper 2019">
            <a:extLst>
              <a:ext uri="{FF2B5EF4-FFF2-40B4-BE49-F238E27FC236}">
                <a16:creationId xmlns:a16="http://schemas.microsoft.com/office/drawing/2014/main" id="{D2BDED90-A14E-4316-816A-D0727D3F8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943" y="52387"/>
            <a:ext cx="4611857" cy="5762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ignificant Signs of Safety(sold) by Sharon McCartney">
            <a:extLst>
              <a:ext uri="{FF2B5EF4-FFF2-40B4-BE49-F238E27FC236}">
                <a16:creationId xmlns:a16="http://schemas.microsoft.com/office/drawing/2014/main" id="{300EC30D-A4BC-47F0-ABF3-E22C58EF38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67" t="10576" r="15863" b="15860"/>
          <a:stretch/>
        </p:blipFill>
        <p:spPr bwMode="auto">
          <a:xfrm>
            <a:off x="518287" y="160256"/>
            <a:ext cx="3432126" cy="5224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BB056F-509A-4FD7-A1C3-261ACAD14FCF}"/>
              </a:ext>
            </a:extLst>
          </p:cNvPr>
          <p:cNvSpPr txBox="1"/>
          <p:nvPr/>
        </p:nvSpPr>
        <p:spPr>
          <a:xfrm>
            <a:off x="123290" y="5385052"/>
            <a:ext cx="6924782" cy="1846659"/>
          </a:xfrm>
          <a:prstGeom prst="rect">
            <a:avLst/>
          </a:prstGeom>
          <a:noFill/>
        </p:spPr>
        <p:txBody>
          <a:bodyPr wrap="square" rtlCol="0">
            <a:spAutoFit/>
          </a:bodyPr>
          <a:lstStyle/>
          <a:p>
            <a:br>
              <a:rPr lang="en-NZ" dirty="0">
                <a:solidFill>
                  <a:srgbClr val="181818"/>
                </a:solidFill>
                <a:latin typeface="Open Sans"/>
              </a:rPr>
            </a:br>
            <a:r>
              <a:rPr lang="en-NZ" dirty="0">
                <a:solidFill>
                  <a:srgbClr val="181818"/>
                </a:solidFill>
                <a:latin typeface="Open Sans"/>
              </a:rPr>
              <a:t>Sharon McCartney, </a:t>
            </a:r>
            <a:r>
              <a:rPr lang="en-NZ" sz="1400" b="0" i="0" dirty="0">
                <a:solidFill>
                  <a:srgbClr val="333333"/>
                </a:solidFill>
                <a:effectLst/>
                <a:latin typeface="Lato"/>
              </a:rPr>
              <a:t>Significant Signs of Safety and Lookout, </a:t>
            </a:r>
            <a:r>
              <a:rPr lang="en-NZ" sz="1400" b="0" i="0" dirty="0">
                <a:solidFill>
                  <a:srgbClr val="333333"/>
                </a:solidFill>
                <a:effectLst/>
                <a:latin typeface="Open Sans"/>
              </a:rPr>
              <a:t>Mixed Media </a:t>
            </a:r>
          </a:p>
          <a:p>
            <a:r>
              <a:rPr lang="en-NZ" sz="1400" b="0" i="0" dirty="0">
                <a:solidFill>
                  <a:srgbClr val="333333"/>
                </a:solidFill>
                <a:effectLst/>
                <a:latin typeface="Open Sans"/>
              </a:rPr>
              <a:t>Textile Construction mounted on wood canvas21.00" h x 14.50" w x 1.50" d</a:t>
            </a:r>
          </a:p>
          <a:p>
            <a:r>
              <a:rPr lang="en-NZ" sz="1400" b="0" i="0" dirty="0">
                <a:solidFill>
                  <a:srgbClr val="333333"/>
                </a:solidFill>
                <a:effectLst/>
                <a:latin typeface="Lato"/>
                <a:hlinkClick r:id="rId5"/>
              </a:rPr>
              <a:t>https://www.artspan.com/art/2945157-15090/Textiles-and-Fiber-Arts/Artquilt/Wildlife/significant-signs-of-safetysold.html</a:t>
            </a:r>
            <a:endParaRPr lang="en-NZ" sz="1400" b="0" i="0" dirty="0">
              <a:solidFill>
                <a:srgbClr val="333333"/>
              </a:solidFill>
              <a:effectLst/>
              <a:latin typeface="Lato"/>
            </a:endParaRPr>
          </a:p>
          <a:p>
            <a:endParaRPr lang="en-NZ" b="0" i="0" dirty="0">
              <a:solidFill>
                <a:srgbClr val="333333"/>
              </a:solidFill>
              <a:effectLst/>
              <a:latin typeface="Lato"/>
            </a:endParaRPr>
          </a:p>
          <a:p>
            <a:endParaRPr lang="en-NZ" dirty="0"/>
          </a:p>
        </p:txBody>
      </p:sp>
      <p:pic>
        <p:nvPicPr>
          <p:cNvPr id="1028" name="Picture 4" descr="Lookout by Sharon McCartney">
            <a:extLst>
              <a:ext uri="{FF2B5EF4-FFF2-40B4-BE49-F238E27FC236}">
                <a16:creationId xmlns:a16="http://schemas.microsoft.com/office/drawing/2014/main" id="{46E27DDA-A1CA-4244-AE4F-1DDC347438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12" t="7339" r="24839" b="8958"/>
          <a:stretch/>
        </p:blipFill>
        <p:spPr bwMode="auto">
          <a:xfrm>
            <a:off x="4468700" y="161530"/>
            <a:ext cx="1561673" cy="522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657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6F902-3903-40D5-A4CC-06BD69114E97}"/>
              </a:ext>
            </a:extLst>
          </p:cNvPr>
          <p:cNvSpPr>
            <a:spLocks noGrp="1"/>
          </p:cNvSpPr>
          <p:nvPr>
            <p:ph type="title"/>
          </p:nvPr>
        </p:nvSpPr>
        <p:spPr>
          <a:xfrm>
            <a:off x="398463" y="165894"/>
            <a:ext cx="10515600" cy="673100"/>
          </a:xfrm>
        </p:spPr>
        <p:txBody>
          <a:bodyPr>
            <a:normAutofit fontScale="90000"/>
          </a:bodyPr>
          <a:lstStyle/>
          <a:p>
            <a:r>
              <a:rPr lang="en-NZ" dirty="0"/>
              <a:t>Kate Gorringe-Smith</a:t>
            </a:r>
          </a:p>
        </p:txBody>
      </p:sp>
      <p:sp>
        <p:nvSpPr>
          <p:cNvPr id="3" name="Content Placeholder 2">
            <a:extLst>
              <a:ext uri="{FF2B5EF4-FFF2-40B4-BE49-F238E27FC236}">
                <a16:creationId xmlns:a16="http://schemas.microsoft.com/office/drawing/2014/main" id="{DA0AAEF7-86AE-4C4D-9952-AC37F9FB99CB}"/>
              </a:ext>
            </a:extLst>
          </p:cNvPr>
          <p:cNvSpPr>
            <a:spLocks noGrp="1"/>
          </p:cNvSpPr>
          <p:nvPr>
            <p:ph idx="1"/>
          </p:nvPr>
        </p:nvSpPr>
        <p:spPr>
          <a:xfrm>
            <a:off x="6095999" y="6220620"/>
            <a:ext cx="5207220" cy="471486"/>
          </a:xfrm>
        </p:spPr>
        <p:txBody>
          <a:bodyPr>
            <a:normAutofit fontScale="55000" lnSpcReduction="20000"/>
          </a:bodyPr>
          <a:lstStyle/>
          <a:p>
            <a:pPr marL="0" indent="0">
              <a:buNone/>
            </a:pPr>
            <a:r>
              <a:rPr lang="en-NZ" dirty="0"/>
              <a:t>Altona Stint, Linocut on eco-print, Altona foreshore, Melbourne's west</a:t>
            </a:r>
          </a:p>
        </p:txBody>
      </p:sp>
      <p:pic>
        <p:nvPicPr>
          <p:cNvPr id="8194" name="Picture 2" descr="Picture">
            <a:extLst>
              <a:ext uri="{FF2B5EF4-FFF2-40B4-BE49-F238E27FC236}">
                <a16:creationId xmlns:a16="http://schemas.microsoft.com/office/drawing/2014/main" id="{2E41608A-B383-4B45-83AA-9C66472FC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463" y="838994"/>
            <a:ext cx="5488759" cy="5381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cture">
            <a:extLst>
              <a:ext uri="{FF2B5EF4-FFF2-40B4-BE49-F238E27FC236}">
                <a16:creationId xmlns:a16="http://schemas.microsoft.com/office/drawing/2014/main" id="{9389DC4D-1688-4F5B-9CB3-91E57C57C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38994"/>
            <a:ext cx="5207220" cy="538162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8A2F933-3522-4CF6-9C4F-3BF29B60C13B}"/>
              </a:ext>
            </a:extLst>
          </p:cNvPr>
          <p:cNvSpPr txBox="1">
            <a:spLocks/>
          </p:cNvSpPr>
          <p:nvPr/>
        </p:nvSpPr>
        <p:spPr>
          <a:xfrm>
            <a:off x="314324" y="6220620"/>
            <a:ext cx="5207220" cy="47148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dirty="0"/>
              <a:t>The Godwit, the Grass Frog and the Golden Sun Moth, Linocut on eco-print, Altona foreshore, Melbourne's west</a:t>
            </a:r>
          </a:p>
        </p:txBody>
      </p:sp>
    </p:spTree>
    <p:extLst>
      <p:ext uri="{BB962C8B-B14F-4D97-AF65-F5344CB8AC3E}">
        <p14:creationId xmlns:p14="http://schemas.microsoft.com/office/powerpoint/2010/main" val="2072599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0A9F1-984E-482E-956C-3745013A7A60}"/>
              </a:ext>
            </a:extLst>
          </p:cNvPr>
          <p:cNvSpPr>
            <a:spLocks noGrp="1"/>
          </p:cNvSpPr>
          <p:nvPr>
            <p:ph type="title"/>
          </p:nvPr>
        </p:nvSpPr>
        <p:spPr>
          <a:xfrm>
            <a:off x="8324850" y="5295900"/>
            <a:ext cx="3581400" cy="1383277"/>
          </a:xfrm>
        </p:spPr>
        <p:txBody>
          <a:bodyPr/>
          <a:lstStyle/>
          <a:p>
            <a:r>
              <a:rPr lang="en-NZ" dirty="0" err="1"/>
              <a:t>Aleisha</a:t>
            </a:r>
            <a:r>
              <a:rPr lang="en-NZ" dirty="0"/>
              <a:t> Neary</a:t>
            </a:r>
            <a:br>
              <a:rPr lang="en-NZ" dirty="0"/>
            </a:br>
            <a:r>
              <a:rPr lang="en-NZ" sz="1800" dirty="0"/>
              <a:t>2018 eco print and dry-point print</a:t>
            </a:r>
            <a:endParaRPr lang="en-NZ" dirty="0"/>
          </a:p>
        </p:txBody>
      </p:sp>
      <p:pic>
        <p:nvPicPr>
          <p:cNvPr id="5" name="Content Placeholder 4" descr="A picture containing cat, window&#10;&#10;Description automatically generated">
            <a:extLst>
              <a:ext uri="{FF2B5EF4-FFF2-40B4-BE49-F238E27FC236}">
                <a16:creationId xmlns:a16="http://schemas.microsoft.com/office/drawing/2014/main" id="{25657778-C514-4FA5-925E-F3F6F85481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001" t="17804" r="14702" b="7771"/>
          <a:stretch/>
        </p:blipFill>
        <p:spPr>
          <a:xfrm>
            <a:off x="142874" y="178823"/>
            <a:ext cx="7953376" cy="6500354"/>
          </a:xfrm>
        </p:spPr>
      </p:pic>
    </p:spTree>
    <p:extLst>
      <p:ext uri="{BB962C8B-B14F-4D97-AF65-F5344CB8AC3E}">
        <p14:creationId xmlns:p14="http://schemas.microsoft.com/office/powerpoint/2010/main" val="60579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4917" y="248101"/>
            <a:ext cx="10515600" cy="1006475"/>
          </a:xfrm>
        </p:spPr>
        <p:txBody>
          <a:bodyPr/>
          <a:lstStyle/>
          <a:p>
            <a:r>
              <a:rPr lang="en-NZ" dirty="0"/>
              <a:t>OUR ART DEPARTMENT</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23261" t="11888" r="11136"/>
          <a:stretch/>
        </p:blipFill>
        <p:spPr>
          <a:xfrm>
            <a:off x="710886" y="1160368"/>
            <a:ext cx="7246088" cy="5474348"/>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726" y="4325910"/>
            <a:ext cx="2156399" cy="2156399"/>
          </a:xfrm>
          <a:prstGeom prst="rect">
            <a:avLst/>
          </a:prstGeom>
        </p:spPr>
      </p:pic>
      <p:pic>
        <p:nvPicPr>
          <p:cNvPr id="6" name="Picture 2">
            <a:extLst>
              <a:ext uri="{FF2B5EF4-FFF2-40B4-BE49-F238E27FC236}">
                <a16:creationId xmlns:a16="http://schemas.microsoft.com/office/drawing/2014/main" id="{1B2A22E0-D8D0-457E-A47B-696111C8D5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057" y="3429000"/>
            <a:ext cx="2156399" cy="2156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may contain: 2 people, people smiling, people standing, shoes and indoor">
            <a:extLst>
              <a:ext uri="{FF2B5EF4-FFF2-40B4-BE49-F238E27FC236}">
                <a16:creationId xmlns:a16="http://schemas.microsoft.com/office/drawing/2014/main" id="{794BA103-92B0-4C56-9E9B-315AC5D97B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210" t="33107" r="11112" b="34074"/>
          <a:stretch/>
        </p:blipFill>
        <p:spPr bwMode="auto">
          <a:xfrm>
            <a:off x="8859110" y="1285607"/>
            <a:ext cx="3275437" cy="2008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person, indoor, meal&#10;&#10;Description automatically generated">
            <a:extLst>
              <a:ext uri="{FF2B5EF4-FFF2-40B4-BE49-F238E27FC236}">
                <a16:creationId xmlns:a16="http://schemas.microsoft.com/office/drawing/2014/main" id="{A2290E14-31A9-4AC5-9D93-75B643F142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6002" y="220560"/>
            <a:ext cx="2742803" cy="1828535"/>
          </a:xfrm>
          <a:prstGeom prst="rect">
            <a:avLst/>
          </a:prstGeom>
        </p:spPr>
      </p:pic>
    </p:spTree>
    <p:extLst>
      <p:ext uri="{BB962C8B-B14F-4D97-AF65-F5344CB8AC3E}">
        <p14:creationId xmlns:p14="http://schemas.microsoft.com/office/powerpoint/2010/main" val="1272346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69EF0-FF99-4C46-9FA0-D8A65DD96C4C}"/>
              </a:ext>
            </a:extLst>
          </p:cNvPr>
          <p:cNvSpPr>
            <a:spLocks noGrp="1"/>
          </p:cNvSpPr>
          <p:nvPr>
            <p:ph type="title"/>
          </p:nvPr>
        </p:nvSpPr>
        <p:spPr>
          <a:xfrm>
            <a:off x="838200" y="2766218"/>
            <a:ext cx="10515600" cy="1325563"/>
          </a:xfrm>
        </p:spPr>
        <p:txBody>
          <a:bodyPr/>
          <a:lstStyle/>
          <a:p>
            <a:pPr algn="ctr"/>
            <a:r>
              <a:rPr lang="en-NZ" dirty="0"/>
              <a:t>Silk Mezzotint</a:t>
            </a:r>
          </a:p>
        </p:txBody>
      </p:sp>
      <p:sp>
        <p:nvSpPr>
          <p:cNvPr id="3" name="Content Placeholder 2">
            <a:extLst>
              <a:ext uri="{FF2B5EF4-FFF2-40B4-BE49-F238E27FC236}">
                <a16:creationId xmlns:a16="http://schemas.microsoft.com/office/drawing/2014/main" id="{A34C4C7E-8DA0-4B45-BEBD-9BCEB99FA920}"/>
              </a:ext>
            </a:extLst>
          </p:cNvPr>
          <p:cNvSpPr>
            <a:spLocks noGrp="1"/>
          </p:cNvSpPr>
          <p:nvPr>
            <p:ph idx="1"/>
          </p:nvPr>
        </p:nvSpPr>
        <p:spPr/>
        <p:txBody>
          <a:bodyPr/>
          <a:lstStyle/>
          <a:p>
            <a:endParaRPr lang="en-NZ"/>
          </a:p>
        </p:txBody>
      </p:sp>
    </p:spTree>
    <p:extLst>
      <p:ext uri="{BB962C8B-B14F-4D97-AF65-F5344CB8AC3E}">
        <p14:creationId xmlns:p14="http://schemas.microsoft.com/office/powerpoint/2010/main" val="40122671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823E-B0F3-4B2E-A3D6-8953A39567A4}"/>
              </a:ext>
            </a:extLst>
          </p:cNvPr>
          <p:cNvSpPr>
            <a:spLocks noGrp="1"/>
          </p:cNvSpPr>
          <p:nvPr>
            <p:ph type="title"/>
          </p:nvPr>
        </p:nvSpPr>
        <p:spPr>
          <a:xfrm>
            <a:off x="838200" y="365125"/>
            <a:ext cx="10515600" cy="549275"/>
          </a:xfrm>
        </p:spPr>
        <p:txBody>
          <a:bodyPr>
            <a:normAutofit fontScale="90000"/>
          </a:bodyPr>
          <a:lstStyle/>
          <a:p>
            <a:r>
              <a:rPr lang="en-NZ" dirty="0"/>
              <a:t>Silk Mezzotint</a:t>
            </a:r>
          </a:p>
        </p:txBody>
      </p:sp>
      <p:sp>
        <p:nvSpPr>
          <p:cNvPr id="3" name="Content Placeholder 2">
            <a:extLst>
              <a:ext uri="{FF2B5EF4-FFF2-40B4-BE49-F238E27FC236}">
                <a16:creationId xmlns:a16="http://schemas.microsoft.com/office/drawing/2014/main" id="{0023CF75-01DC-44FE-8D4A-D00816251A33}"/>
              </a:ext>
            </a:extLst>
          </p:cNvPr>
          <p:cNvSpPr>
            <a:spLocks noGrp="1"/>
          </p:cNvSpPr>
          <p:nvPr>
            <p:ph idx="1"/>
          </p:nvPr>
        </p:nvSpPr>
        <p:spPr>
          <a:xfrm>
            <a:off x="4410075" y="5185567"/>
            <a:ext cx="6943725" cy="1100933"/>
          </a:xfrm>
        </p:spPr>
        <p:txBody>
          <a:bodyPr>
            <a:normAutofit fontScale="77500" lnSpcReduction="20000"/>
          </a:bodyPr>
          <a:lstStyle/>
          <a:p>
            <a:pPr marL="0" indent="0">
              <a:buNone/>
            </a:pPr>
            <a:r>
              <a:rPr lang="en-NZ" b="1" dirty="0"/>
              <a:t>Enrique Leal - </a:t>
            </a:r>
            <a:r>
              <a:rPr lang="en-NZ" dirty="0"/>
              <a:t>Enrique Leal printing silk mezzotint plate</a:t>
            </a:r>
            <a:endParaRPr lang="en-NZ" b="1" dirty="0"/>
          </a:p>
          <a:p>
            <a:pPr marL="0" indent="0">
              <a:buNone/>
            </a:pPr>
            <a:r>
              <a:rPr lang="en-NZ" b="1" dirty="0">
                <a:hlinkClick r:id="rId2"/>
              </a:rPr>
              <a:t>https://www.youtube.com/watch?v=gJDLQ_7reqE&amp;feature=emb_logo</a:t>
            </a:r>
            <a:endParaRPr lang="en-NZ" b="1" dirty="0"/>
          </a:p>
          <a:p>
            <a:pPr marL="0" indent="0">
              <a:buNone/>
            </a:pPr>
            <a:endParaRPr lang="en-NZ" b="1" dirty="0"/>
          </a:p>
          <a:p>
            <a:pPr marL="0" indent="0">
              <a:buNone/>
            </a:pPr>
            <a:endParaRPr lang="en-NZ" dirty="0"/>
          </a:p>
        </p:txBody>
      </p:sp>
      <p:pic>
        <p:nvPicPr>
          <p:cNvPr id="5122" name="Picture 2" descr="Abyssalia-Arenys Silk Mezzotint Alternative Intaglio by Enrique Leal |  Intaglio (printmaking), Printmaking, Painting">
            <a:extLst>
              <a:ext uri="{FF2B5EF4-FFF2-40B4-BE49-F238E27FC236}">
                <a16:creationId xmlns:a16="http://schemas.microsoft.com/office/drawing/2014/main" id="{A0253545-7C1C-476E-BF64-FC2B782DC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028700"/>
            <a:ext cx="4070231" cy="56959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EA5BAB8-83A2-4817-9D75-41EE17E20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3482" y="238125"/>
            <a:ext cx="4034041" cy="46577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3F68B50A-0563-4330-9A4A-C48A84081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7523" y="238126"/>
            <a:ext cx="3880359" cy="46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177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5453-5520-42C7-9397-00351AEF00C0}"/>
              </a:ext>
            </a:extLst>
          </p:cNvPr>
          <p:cNvSpPr>
            <a:spLocks noGrp="1"/>
          </p:cNvSpPr>
          <p:nvPr>
            <p:ph type="title"/>
          </p:nvPr>
        </p:nvSpPr>
        <p:spPr>
          <a:xfrm>
            <a:off x="838200" y="365125"/>
            <a:ext cx="10515600" cy="549275"/>
          </a:xfrm>
        </p:spPr>
        <p:txBody>
          <a:bodyPr>
            <a:normAutofit fontScale="90000"/>
          </a:bodyPr>
          <a:lstStyle/>
          <a:p>
            <a:r>
              <a:rPr lang="en-NZ" dirty="0"/>
              <a:t>Jude Gordon</a:t>
            </a:r>
          </a:p>
        </p:txBody>
      </p:sp>
      <p:sp>
        <p:nvSpPr>
          <p:cNvPr id="3" name="Content Placeholder 2">
            <a:extLst>
              <a:ext uri="{FF2B5EF4-FFF2-40B4-BE49-F238E27FC236}">
                <a16:creationId xmlns:a16="http://schemas.microsoft.com/office/drawing/2014/main" id="{63832DA5-3944-4691-A5C3-506F2ACAC6B9}"/>
              </a:ext>
            </a:extLst>
          </p:cNvPr>
          <p:cNvSpPr>
            <a:spLocks noGrp="1"/>
          </p:cNvSpPr>
          <p:nvPr>
            <p:ph idx="1"/>
          </p:nvPr>
        </p:nvSpPr>
        <p:spPr>
          <a:xfrm>
            <a:off x="3963916" y="6315740"/>
            <a:ext cx="7600735" cy="414116"/>
          </a:xfrm>
        </p:spPr>
        <p:txBody>
          <a:bodyPr>
            <a:normAutofit fontScale="70000" lnSpcReduction="20000"/>
          </a:bodyPr>
          <a:lstStyle/>
          <a:p>
            <a:pPr marL="0" indent="0">
              <a:buNone/>
            </a:pPr>
            <a:r>
              <a:rPr lang="en-NZ" dirty="0"/>
              <a:t>https://www.facebook.com/profile.php?id=676988708&amp;sk=photos_all</a:t>
            </a:r>
          </a:p>
        </p:txBody>
      </p:sp>
      <p:pic>
        <p:nvPicPr>
          <p:cNvPr id="1026" name="Picture 2" descr="No photo description available.">
            <a:extLst>
              <a:ext uri="{FF2B5EF4-FFF2-40B4-BE49-F238E27FC236}">
                <a16:creationId xmlns:a16="http://schemas.microsoft.com/office/drawing/2014/main" id="{67A9D3F1-6CE1-435C-A73B-56FE52677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0431"/>
            <a:ext cx="3963917" cy="57175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D5946CA9-379B-45A8-9045-22185DFEBC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53" t="15523" r="11381" b="9625"/>
          <a:stretch/>
        </p:blipFill>
        <p:spPr bwMode="auto">
          <a:xfrm>
            <a:off x="3590137" y="365125"/>
            <a:ext cx="5208505" cy="57175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A86B5CA9-33A7-4635-AE6F-B93DA7B82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786" y="914400"/>
            <a:ext cx="3393358"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31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44AA-9461-4CD2-BDB1-E9801FFFBFBE}"/>
              </a:ext>
            </a:extLst>
          </p:cNvPr>
          <p:cNvSpPr>
            <a:spLocks noGrp="1"/>
          </p:cNvSpPr>
          <p:nvPr>
            <p:ph type="title"/>
          </p:nvPr>
        </p:nvSpPr>
        <p:spPr>
          <a:xfrm>
            <a:off x="838200" y="2766218"/>
            <a:ext cx="10515600" cy="1325563"/>
          </a:xfrm>
        </p:spPr>
        <p:txBody>
          <a:bodyPr/>
          <a:lstStyle/>
          <a:p>
            <a:pPr algn="ctr"/>
            <a:r>
              <a:rPr lang="en-NZ" dirty="0"/>
              <a:t>Lo Fi print processes</a:t>
            </a:r>
          </a:p>
        </p:txBody>
      </p:sp>
    </p:spTree>
    <p:extLst>
      <p:ext uri="{BB962C8B-B14F-4D97-AF65-F5344CB8AC3E}">
        <p14:creationId xmlns:p14="http://schemas.microsoft.com/office/powerpoint/2010/main" val="2414020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B0DB-D937-4599-893F-455553A2C3EB}"/>
              </a:ext>
            </a:extLst>
          </p:cNvPr>
          <p:cNvSpPr>
            <a:spLocks noGrp="1"/>
          </p:cNvSpPr>
          <p:nvPr>
            <p:ph type="title"/>
          </p:nvPr>
        </p:nvSpPr>
        <p:spPr>
          <a:xfrm>
            <a:off x="564594" y="133349"/>
            <a:ext cx="7118985" cy="1009625"/>
          </a:xfrm>
        </p:spPr>
        <p:txBody>
          <a:bodyPr>
            <a:noAutofit/>
          </a:bodyPr>
          <a:lstStyle/>
          <a:p>
            <a:r>
              <a:rPr lang="en-NZ" sz="3200" dirty="0"/>
              <a:t>flower hammering/pounding technique</a:t>
            </a:r>
            <a:br>
              <a:rPr lang="en-NZ" sz="3200" dirty="0"/>
            </a:br>
            <a:r>
              <a:rPr lang="en-NZ" sz="1600" dirty="0"/>
              <a:t>https://rebeccadesnos.com/blogs/journal/a-botanical-mandala-on-fabric</a:t>
            </a:r>
            <a:endParaRPr lang="en-NZ" sz="3200" dirty="0"/>
          </a:p>
        </p:txBody>
      </p:sp>
      <p:sp>
        <p:nvSpPr>
          <p:cNvPr id="3" name="Content Placeholder 2">
            <a:extLst>
              <a:ext uri="{FF2B5EF4-FFF2-40B4-BE49-F238E27FC236}">
                <a16:creationId xmlns:a16="http://schemas.microsoft.com/office/drawing/2014/main" id="{5DA60D29-B55C-43EF-B2EC-D96867178999}"/>
              </a:ext>
            </a:extLst>
          </p:cNvPr>
          <p:cNvSpPr>
            <a:spLocks noGrp="1"/>
          </p:cNvSpPr>
          <p:nvPr>
            <p:ph idx="1"/>
          </p:nvPr>
        </p:nvSpPr>
        <p:spPr>
          <a:xfrm>
            <a:off x="59769" y="1685746"/>
            <a:ext cx="3192780" cy="4762500"/>
          </a:xfrm>
        </p:spPr>
        <p:txBody>
          <a:bodyPr>
            <a:normAutofit fontScale="62500" lnSpcReduction="20000"/>
          </a:bodyPr>
          <a:lstStyle/>
          <a:p>
            <a:r>
              <a:rPr lang="en-NZ" dirty="0"/>
              <a:t>two pieces of fabric</a:t>
            </a:r>
          </a:p>
          <a:p>
            <a:r>
              <a:rPr lang="en-NZ" dirty="0"/>
              <a:t>soya milk* or other way to </a:t>
            </a:r>
            <a:r>
              <a:rPr lang="en-NZ" dirty="0" err="1"/>
              <a:t>pretreat</a:t>
            </a:r>
            <a:r>
              <a:rPr lang="en-NZ" dirty="0"/>
              <a:t>/mordant fabric (you choose)</a:t>
            </a:r>
          </a:p>
          <a:p>
            <a:r>
              <a:rPr lang="en-NZ" dirty="0"/>
              <a:t>plants (check that none are poisonous)</a:t>
            </a:r>
          </a:p>
          <a:p>
            <a:r>
              <a:rPr lang="en-NZ" dirty="0"/>
              <a:t>hammer</a:t>
            </a:r>
          </a:p>
          <a:p>
            <a:r>
              <a:rPr lang="en-NZ" dirty="0"/>
              <a:t>smooth hard surface (I used a wooden chopping board)</a:t>
            </a:r>
          </a:p>
          <a:p>
            <a:r>
              <a:rPr lang="en-NZ" dirty="0"/>
              <a:t>iron</a:t>
            </a:r>
          </a:p>
          <a:p>
            <a:r>
              <a:rPr lang="en-NZ" dirty="0"/>
              <a:t>*soya milk is a binder, not a mordant, but still helps plant dyes attach to the fibres. Technically soya milk is a binder, and the chemistry involved is different to traditional mordants like alum. The end result is similar - you have dyes that last longer on fibres.</a:t>
            </a:r>
          </a:p>
          <a:p>
            <a:pPr marL="0" indent="0">
              <a:buNone/>
            </a:pPr>
            <a:endParaRPr lang="en-NZ" dirty="0"/>
          </a:p>
        </p:txBody>
      </p:sp>
      <p:sp>
        <p:nvSpPr>
          <p:cNvPr id="7" name="TextBox 6">
            <a:extLst>
              <a:ext uri="{FF2B5EF4-FFF2-40B4-BE49-F238E27FC236}">
                <a16:creationId xmlns:a16="http://schemas.microsoft.com/office/drawing/2014/main" id="{8F8296F3-1380-4C8B-AB8C-43C28280C32A}"/>
              </a:ext>
            </a:extLst>
          </p:cNvPr>
          <p:cNvSpPr txBox="1"/>
          <p:nvPr/>
        </p:nvSpPr>
        <p:spPr>
          <a:xfrm>
            <a:off x="3244929" y="973841"/>
            <a:ext cx="3933825" cy="6186309"/>
          </a:xfrm>
          <a:prstGeom prst="rect">
            <a:avLst/>
          </a:prstGeom>
          <a:noFill/>
        </p:spPr>
        <p:txBody>
          <a:bodyPr wrap="square" rtlCol="0">
            <a:spAutoFit/>
          </a:bodyPr>
          <a:lstStyle/>
          <a:p>
            <a:r>
              <a:rPr lang="en-NZ" dirty="0"/>
              <a:t>I prewashed the fabric (I used a cotton bag and extra piece of fabric on top. You choose what you want to use)</a:t>
            </a:r>
          </a:p>
          <a:p>
            <a:r>
              <a:rPr lang="en-NZ" dirty="0"/>
              <a:t>I </a:t>
            </a:r>
            <a:r>
              <a:rPr lang="en-NZ" dirty="0" err="1"/>
              <a:t>pretreated</a:t>
            </a:r>
            <a:r>
              <a:rPr lang="en-NZ" dirty="0"/>
              <a:t> the fabric in soya milk (or alum - your choice). Make a very diluted bucket of soya milk and soak the cloth in there for 12 hours, then squeeze out as much liquid as possible and hang to dry. Then do two more dips in the same bucket of milk and dry in between. Wait a few days before hammering plants into the fabric. This will give the milk time to cure and bond with the fibres.</a:t>
            </a:r>
          </a:p>
          <a:p>
            <a:r>
              <a:rPr lang="en-NZ" b="1" dirty="0"/>
              <a:t>Making the mandala</a:t>
            </a:r>
            <a:endParaRPr lang="en-NZ" dirty="0"/>
          </a:p>
          <a:p>
            <a:r>
              <a:rPr lang="en-NZ" dirty="0"/>
              <a:t>You can create incredible results with just a small handful of plants.</a:t>
            </a:r>
          </a:p>
          <a:p>
            <a:r>
              <a:rPr lang="en-NZ" dirty="0"/>
              <a:t> Here I collected violas, dyer's knotweed (</a:t>
            </a:r>
            <a:r>
              <a:rPr lang="en-NZ" i="1" dirty="0" err="1"/>
              <a:t>Persicaria</a:t>
            </a:r>
            <a:r>
              <a:rPr lang="en-NZ" i="1" dirty="0"/>
              <a:t> </a:t>
            </a:r>
            <a:r>
              <a:rPr lang="en-NZ" i="1" dirty="0" err="1"/>
              <a:t>tinctoria</a:t>
            </a:r>
            <a:r>
              <a:rPr lang="en-NZ" dirty="0"/>
              <a:t>/Japanese indigo), </a:t>
            </a:r>
            <a:r>
              <a:rPr lang="en-NZ" dirty="0" err="1"/>
              <a:t>lemonbalm</a:t>
            </a:r>
            <a:r>
              <a:rPr lang="en-NZ" dirty="0"/>
              <a:t>, coreopsis, sage and oregano. You can try any plant as long as it's not poisonous.</a:t>
            </a:r>
          </a:p>
          <a:p>
            <a:endParaRPr lang="en-NZ" dirty="0"/>
          </a:p>
        </p:txBody>
      </p:sp>
      <p:pic>
        <p:nvPicPr>
          <p:cNvPr id="1026" name="Picture 2">
            <a:extLst>
              <a:ext uri="{FF2B5EF4-FFF2-40B4-BE49-F238E27FC236}">
                <a16:creationId xmlns:a16="http://schemas.microsoft.com/office/drawing/2014/main" id="{EE41CE56-E988-47FA-AB38-2230CA3440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3900" y="152399"/>
            <a:ext cx="3629025"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9969BC-088A-41E8-9632-594D1036E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754" y="3243263"/>
            <a:ext cx="3367088" cy="33670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037608-BE3C-4871-B561-C70D1131D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914" y="3895725"/>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949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41D8-3FD9-4684-B461-C904A6C09579}"/>
              </a:ext>
            </a:extLst>
          </p:cNvPr>
          <p:cNvSpPr>
            <a:spLocks noGrp="1"/>
          </p:cNvSpPr>
          <p:nvPr>
            <p:ph type="title"/>
          </p:nvPr>
        </p:nvSpPr>
        <p:spPr>
          <a:xfrm>
            <a:off x="257175" y="165100"/>
            <a:ext cx="2505075" cy="644525"/>
          </a:xfrm>
        </p:spPr>
        <p:txBody>
          <a:bodyPr>
            <a:normAutofit fontScale="90000"/>
          </a:bodyPr>
          <a:lstStyle/>
          <a:p>
            <a:r>
              <a:rPr lang="en-NZ" b="1" dirty="0"/>
              <a:t>Cyanotype</a:t>
            </a:r>
          </a:p>
        </p:txBody>
      </p:sp>
      <p:sp>
        <p:nvSpPr>
          <p:cNvPr id="3" name="Content Placeholder 2">
            <a:extLst>
              <a:ext uri="{FF2B5EF4-FFF2-40B4-BE49-F238E27FC236}">
                <a16:creationId xmlns:a16="http://schemas.microsoft.com/office/drawing/2014/main" id="{DAAF0773-8523-423C-A3F8-E8963A6B72DE}"/>
              </a:ext>
            </a:extLst>
          </p:cNvPr>
          <p:cNvSpPr>
            <a:spLocks noGrp="1"/>
          </p:cNvSpPr>
          <p:nvPr>
            <p:ph idx="1"/>
          </p:nvPr>
        </p:nvSpPr>
        <p:spPr>
          <a:xfrm>
            <a:off x="257175" y="809626"/>
            <a:ext cx="4410075" cy="5883274"/>
          </a:xfrm>
        </p:spPr>
        <p:txBody>
          <a:bodyPr>
            <a:normAutofit fontScale="92500" lnSpcReduction="20000"/>
          </a:bodyPr>
          <a:lstStyle/>
          <a:p>
            <a:pPr marL="0" indent="0">
              <a:buNone/>
            </a:pPr>
            <a:r>
              <a:rPr lang="en-NZ" dirty="0"/>
              <a:t>The process uses two chemicals:</a:t>
            </a:r>
          </a:p>
          <a:p>
            <a:pPr lvl="0"/>
            <a:r>
              <a:rPr lang="en-NZ" b="1" dirty="0"/>
              <a:t>Ammonium iron(III) citrate </a:t>
            </a:r>
          </a:p>
          <a:p>
            <a:pPr lvl="0"/>
            <a:r>
              <a:rPr lang="en-NZ" b="1" dirty="0"/>
              <a:t>Potassium ferricyanide </a:t>
            </a:r>
          </a:p>
          <a:p>
            <a:pPr marL="0" lvl="0" indent="0">
              <a:buNone/>
            </a:pPr>
            <a:endParaRPr lang="en-NZ" b="1" dirty="0"/>
          </a:p>
          <a:p>
            <a:pPr marL="0" lvl="0" indent="0">
              <a:buNone/>
            </a:pPr>
            <a:r>
              <a:rPr lang="en-NZ" dirty="0"/>
              <a:t>Teacher Prep:</a:t>
            </a:r>
          </a:p>
          <a:p>
            <a:pPr marL="0" indent="0">
              <a:buNone/>
            </a:pPr>
            <a:r>
              <a:rPr lang="en-NZ" dirty="0"/>
              <a:t>Science department to mix the chemicals solutions</a:t>
            </a:r>
          </a:p>
          <a:p>
            <a:pPr marL="0" indent="0">
              <a:buNone/>
            </a:pPr>
            <a:r>
              <a:rPr lang="en-NZ" dirty="0"/>
              <a:t>Store in dark</a:t>
            </a:r>
          </a:p>
          <a:p>
            <a:pPr marL="0" indent="0">
              <a:buNone/>
            </a:pPr>
            <a:r>
              <a:rPr lang="en-NZ" dirty="0"/>
              <a:t>Mix two part solution in equal amounts</a:t>
            </a:r>
          </a:p>
          <a:p>
            <a:pPr marL="0" indent="0">
              <a:buNone/>
            </a:pPr>
            <a:r>
              <a:rPr lang="en-NZ" dirty="0"/>
              <a:t>Coat paper in safe lighting</a:t>
            </a:r>
          </a:p>
          <a:p>
            <a:pPr marL="0" indent="0">
              <a:buNone/>
            </a:pPr>
            <a:r>
              <a:rPr lang="en-NZ" dirty="0"/>
              <a:t>Store in black plastic, light proof envelopes</a:t>
            </a:r>
          </a:p>
          <a:p>
            <a:pPr marL="0" indent="0">
              <a:buNone/>
            </a:pPr>
            <a:r>
              <a:rPr lang="en-NZ" dirty="0"/>
              <a:t>Use within a few days</a:t>
            </a:r>
          </a:p>
        </p:txBody>
      </p:sp>
      <p:sp>
        <p:nvSpPr>
          <p:cNvPr id="4" name="TextBox 3">
            <a:extLst>
              <a:ext uri="{FF2B5EF4-FFF2-40B4-BE49-F238E27FC236}">
                <a16:creationId xmlns:a16="http://schemas.microsoft.com/office/drawing/2014/main" id="{11FF4277-E10C-49BE-951B-4989759B5C4C}"/>
              </a:ext>
            </a:extLst>
          </p:cNvPr>
          <p:cNvSpPr txBox="1"/>
          <p:nvPr/>
        </p:nvSpPr>
        <p:spPr>
          <a:xfrm>
            <a:off x="5638800" y="2971800"/>
            <a:ext cx="914400" cy="914400"/>
          </a:xfrm>
          <a:prstGeom prst="rect">
            <a:avLst/>
          </a:prstGeom>
          <a:noFill/>
        </p:spPr>
        <p:txBody>
          <a:bodyPr wrap="square" rtlCol="0">
            <a:spAutoFit/>
          </a:bodyPr>
          <a:lstStyle/>
          <a:p>
            <a:endParaRPr lang="en-NZ" dirty="0"/>
          </a:p>
        </p:txBody>
      </p:sp>
      <p:sp>
        <p:nvSpPr>
          <p:cNvPr id="5" name="TextBox 4">
            <a:extLst>
              <a:ext uri="{FF2B5EF4-FFF2-40B4-BE49-F238E27FC236}">
                <a16:creationId xmlns:a16="http://schemas.microsoft.com/office/drawing/2014/main" id="{CC4C0BAA-8077-41DD-B8D5-A36DF352D96D}"/>
              </a:ext>
            </a:extLst>
          </p:cNvPr>
          <p:cNvSpPr txBox="1"/>
          <p:nvPr/>
        </p:nvSpPr>
        <p:spPr>
          <a:xfrm>
            <a:off x="3486150" y="1171575"/>
            <a:ext cx="1533525" cy="1438275"/>
          </a:xfrm>
          <a:prstGeom prst="rect">
            <a:avLst/>
          </a:prstGeom>
          <a:noFill/>
        </p:spPr>
        <p:txBody>
          <a:bodyPr wrap="square" rtlCol="0">
            <a:spAutoFit/>
          </a:bodyPr>
          <a:lstStyle/>
          <a:p>
            <a:endParaRPr lang="en-NZ" dirty="0"/>
          </a:p>
        </p:txBody>
      </p:sp>
      <p:sp>
        <p:nvSpPr>
          <p:cNvPr id="6" name="TextBox 5">
            <a:extLst>
              <a:ext uri="{FF2B5EF4-FFF2-40B4-BE49-F238E27FC236}">
                <a16:creationId xmlns:a16="http://schemas.microsoft.com/office/drawing/2014/main" id="{BB7E59E8-0936-42AD-9CDC-9718444E22D2}"/>
              </a:ext>
            </a:extLst>
          </p:cNvPr>
          <p:cNvSpPr txBox="1"/>
          <p:nvPr/>
        </p:nvSpPr>
        <p:spPr>
          <a:xfrm>
            <a:off x="4638675" y="117802"/>
            <a:ext cx="4538663" cy="6370975"/>
          </a:xfrm>
          <a:prstGeom prst="rect">
            <a:avLst/>
          </a:prstGeom>
          <a:noFill/>
        </p:spPr>
        <p:txBody>
          <a:bodyPr wrap="square" rtlCol="0">
            <a:spAutoFit/>
          </a:bodyPr>
          <a:lstStyle/>
          <a:p>
            <a:r>
              <a:rPr lang="en-NZ" sz="2400" dirty="0"/>
              <a:t>Students need:</a:t>
            </a:r>
          </a:p>
          <a:p>
            <a:r>
              <a:rPr lang="en-NZ" sz="2400" dirty="0"/>
              <a:t>Packet of precoated paper from the teacher</a:t>
            </a:r>
          </a:p>
          <a:p>
            <a:r>
              <a:rPr lang="en-NZ" sz="2400" dirty="0"/>
              <a:t>OHT negatives or Negative sharpie drawings or cardboard silhouettes</a:t>
            </a:r>
          </a:p>
          <a:p>
            <a:r>
              <a:rPr lang="en-NZ" sz="2400" dirty="0"/>
              <a:t>Found objects - flat and 3D</a:t>
            </a:r>
          </a:p>
          <a:p>
            <a:r>
              <a:rPr lang="en-NZ" sz="2400" dirty="0"/>
              <a:t>Glass or perspects sheet</a:t>
            </a:r>
          </a:p>
          <a:p>
            <a:r>
              <a:rPr lang="en-NZ" sz="2400" dirty="0"/>
              <a:t>Clip board or wooden base and bulldog clips</a:t>
            </a:r>
          </a:p>
          <a:p>
            <a:r>
              <a:rPr lang="en-NZ" sz="2400" dirty="0"/>
              <a:t>Home essentials Hydrogen Peroxide 3% solution from chemist ( one cap full in a bucket of water makes the Blue prints more intense</a:t>
            </a:r>
          </a:p>
          <a:p>
            <a:r>
              <a:rPr lang="en-NZ" sz="2400" dirty="0"/>
              <a:t> 3 buckets – first bucket with running water, peroxide bucket, final wash</a:t>
            </a:r>
          </a:p>
        </p:txBody>
      </p:sp>
      <p:sp>
        <p:nvSpPr>
          <p:cNvPr id="7" name="TextBox 6">
            <a:extLst>
              <a:ext uri="{FF2B5EF4-FFF2-40B4-BE49-F238E27FC236}">
                <a16:creationId xmlns:a16="http://schemas.microsoft.com/office/drawing/2014/main" id="{F889D158-74FE-478B-A1D2-F07F18C5040A}"/>
              </a:ext>
            </a:extLst>
          </p:cNvPr>
          <p:cNvSpPr txBox="1"/>
          <p:nvPr/>
        </p:nvSpPr>
        <p:spPr>
          <a:xfrm>
            <a:off x="9139239" y="117802"/>
            <a:ext cx="2757487" cy="5940088"/>
          </a:xfrm>
          <a:prstGeom prst="rect">
            <a:avLst/>
          </a:prstGeom>
          <a:noFill/>
        </p:spPr>
        <p:txBody>
          <a:bodyPr wrap="square" rtlCol="0">
            <a:spAutoFit/>
          </a:bodyPr>
          <a:lstStyle/>
          <a:p>
            <a:r>
              <a:rPr lang="en-NZ" sz="2000" dirty="0"/>
              <a:t>Extend with:</a:t>
            </a:r>
          </a:p>
          <a:p>
            <a:endParaRPr lang="en-NZ" sz="2000" dirty="0"/>
          </a:p>
          <a:p>
            <a:r>
              <a:rPr lang="en-NZ" sz="2000" dirty="0"/>
              <a:t>Over drawing</a:t>
            </a:r>
          </a:p>
          <a:p>
            <a:endParaRPr lang="en-NZ" sz="2000" dirty="0"/>
          </a:p>
          <a:p>
            <a:r>
              <a:rPr lang="en-NZ" sz="2000" dirty="0"/>
              <a:t>Over printing – etchings, mono prints, woodcuts, etc….</a:t>
            </a:r>
          </a:p>
          <a:p>
            <a:endParaRPr lang="en-NZ" sz="2000" dirty="0"/>
          </a:p>
          <a:p>
            <a:r>
              <a:rPr lang="en-NZ" sz="2000" dirty="0"/>
              <a:t>Double exposures – move items </a:t>
            </a:r>
          </a:p>
          <a:p>
            <a:endParaRPr lang="en-NZ" sz="2000" dirty="0"/>
          </a:p>
          <a:p>
            <a:r>
              <a:rPr lang="en-NZ" sz="2000" dirty="0"/>
              <a:t>Different times of day – shadows created by objects</a:t>
            </a:r>
          </a:p>
          <a:p>
            <a:endParaRPr lang="en-NZ" sz="2000" dirty="0"/>
          </a:p>
          <a:p>
            <a:r>
              <a:rPr lang="en-NZ" sz="2000" dirty="0"/>
              <a:t>Stitching</a:t>
            </a:r>
          </a:p>
          <a:p>
            <a:endParaRPr lang="en-NZ" sz="2000" dirty="0"/>
          </a:p>
          <a:p>
            <a:r>
              <a:rPr lang="en-NZ" sz="2000" dirty="0"/>
              <a:t>Combining with </a:t>
            </a:r>
            <a:r>
              <a:rPr lang="en-NZ" sz="2000"/>
              <a:t>rust prints</a:t>
            </a:r>
            <a:endParaRPr lang="en-NZ" sz="2000" dirty="0"/>
          </a:p>
        </p:txBody>
      </p:sp>
    </p:spTree>
    <p:extLst>
      <p:ext uri="{BB962C8B-B14F-4D97-AF65-F5344CB8AC3E}">
        <p14:creationId xmlns:p14="http://schemas.microsoft.com/office/powerpoint/2010/main" val="3598809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1372"/>
            <a:ext cx="10515600" cy="4351338"/>
          </a:xfrm>
        </p:spPr>
        <p:txBody>
          <a:bodyPr/>
          <a:lstStyle/>
          <a:p>
            <a:pPr marL="0" indent="0">
              <a:buNone/>
            </a:pPr>
            <a:r>
              <a:rPr lang="en-GB" dirty="0"/>
              <a:t>Expose the sensitized paper within a few hours of coating, if possible. It </a:t>
            </a:r>
            <a:r>
              <a:rPr lang="en-GB" b="1" dirty="0"/>
              <a:t>makes no difference whether the paper is heat-dried in warm air for a few minutes, or dried at room temperature for at least half an hour. </a:t>
            </a:r>
            <a:r>
              <a:rPr lang="en-GB" dirty="0"/>
              <a:t>Its storage life depends on the </a:t>
            </a:r>
            <a:r>
              <a:rPr lang="en-GB" b="1" dirty="0"/>
              <a:t>purity of the paper base</a:t>
            </a:r>
            <a:r>
              <a:rPr lang="en-GB" dirty="0"/>
              <a:t>, but it will keep longer in a desiccated enclosure. The coated side should remain yellow or yellow-green; </a:t>
            </a:r>
            <a:r>
              <a:rPr lang="en-GB" b="1" dirty="0"/>
              <a:t>if it has turned blue the highlights will be chemically fogged, so it must be rejected, </a:t>
            </a:r>
            <a:r>
              <a:rPr lang="en-GB" dirty="0"/>
              <a:t>and a better paper found. </a:t>
            </a:r>
            <a:endParaRPr lang="en-NZ" dirty="0"/>
          </a:p>
        </p:txBody>
      </p:sp>
      <p:pic>
        <p:nvPicPr>
          <p:cNvPr id="4098" name="Picture 2" descr="Image result for cyanoty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879" y="2956861"/>
            <a:ext cx="2999750" cy="37863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3930" y="2956861"/>
            <a:ext cx="2884141" cy="393067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cyanoty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6372" y="2875788"/>
            <a:ext cx="4573846" cy="394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688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2154"/>
          </a:xfrm>
        </p:spPr>
        <p:txBody>
          <a:bodyPr>
            <a:normAutofit fontScale="90000"/>
          </a:bodyPr>
          <a:lstStyle/>
          <a:p>
            <a:r>
              <a:rPr lang="en-NZ" dirty="0"/>
              <a:t>Tasks</a:t>
            </a:r>
          </a:p>
        </p:txBody>
      </p:sp>
      <p:sp>
        <p:nvSpPr>
          <p:cNvPr id="3" name="Content Placeholder 2"/>
          <p:cNvSpPr>
            <a:spLocks noGrp="1"/>
          </p:cNvSpPr>
          <p:nvPr>
            <p:ph idx="1"/>
          </p:nvPr>
        </p:nvSpPr>
        <p:spPr>
          <a:xfrm>
            <a:off x="567743" y="927279"/>
            <a:ext cx="6000482" cy="5692461"/>
          </a:xfrm>
        </p:spPr>
        <p:txBody>
          <a:bodyPr>
            <a:normAutofit fontScale="77500" lnSpcReduction="20000"/>
          </a:bodyPr>
          <a:lstStyle/>
          <a:p>
            <a:r>
              <a:rPr lang="en-NZ" sz="3900" b="1" dirty="0"/>
              <a:t>Make at least 3 cyanotypes.</a:t>
            </a:r>
          </a:p>
          <a:p>
            <a:r>
              <a:rPr lang="en-NZ" dirty="0"/>
              <a:t>You can explore the following ideas:</a:t>
            </a:r>
          </a:p>
          <a:p>
            <a:r>
              <a:rPr lang="en-NZ" dirty="0"/>
              <a:t>Double exposure, </a:t>
            </a:r>
          </a:p>
          <a:p>
            <a:r>
              <a:rPr lang="en-NZ" dirty="0"/>
              <a:t>layering transparent and solid objects, </a:t>
            </a:r>
          </a:p>
          <a:p>
            <a:r>
              <a:rPr lang="en-NZ" dirty="0"/>
              <a:t>create a repeated pattern or mandala of leaves and flower petals</a:t>
            </a:r>
          </a:p>
          <a:p>
            <a:r>
              <a:rPr lang="en-NZ" dirty="0"/>
              <a:t>Make a cyanotype frame for another kind of drawing</a:t>
            </a:r>
          </a:p>
          <a:p>
            <a:r>
              <a:rPr lang="en-NZ" dirty="0"/>
              <a:t>Make your own negative from your bush photos and draw back into it with sharpie, chinagraph pencil and a craft knife</a:t>
            </a:r>
          </a:p>
          <a:p>
            <a:r>
              <a:rPr lang="en-NZ" dirty="0"/>
              <a:t>Make paper masks/ silhouette shapes</a:t>
            </a:r>
          </a:p>
          <a:p>
            <a:r>
              <a:rPr lang="en-NZ" dirty="0"/>
              <a:t>Use what you have around you</a:t>
            </a:r>
          </a:p>
          <a:p>
            <a:r>
              <a:rPr lang="en-NZ" dirty="0"/>
              <a:t>A record of botanical specimens like Anna Atkins</a:t>
            </a:r>
          </a:p>
          <a:p>
            <a:r>
              <a:rPr lang="en-NZ" dirty="0"/>
              <a:t>Create your own silhouette negative in </a:t>
            </a:r>
            <a:r>
              <a:rPr lang="en-NZ" dirty="0" err="1"/>
              <a:t>photoshop</a:t>
            </a:r>
            <a:endParaRPr lang="en-NZ" dirty="0"/>
          </a:p>
          <a:p>
            <a:endParaRPr lang="en-NZ" dirty="0"/>
          </a:p>
          <a:p>
            <a:endParaRPr lang="en-NZ" dirty="0"/>
          </a:p>
          <a:p>
            <a:endParaRPr lang="en-NZ" dirty="0"/>
          </a:p>
        </p:txBody>
      </p:sp>
      <p:pic>
        <p:nvPicPr>
          <p:cNvPr id="5122"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918" y="212035"/>
            <a:ext cx="3736249" cy="22462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568" y="2316021"/>
            <a:ext cx="3150699" cy="23724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cyanoty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911" y="4546241"/>
            <a:ext cx="3517348" cy="220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977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219969" y="5897842"/>
            <a:ext cx="5755828" cy="664805"/>
          </a:xfrm>
        </p:spPr>
        <p:txBody>
          <a:bodyPr>
            <a:normAutofit fontScale="92500" lnSpcReduction="20000"/>
          </a:bodyPr>
          <a:lstStyle/>
          <a:p>
            <a:r>
              <a:rPr lang="en-NZ" dirty="0"/>
              <a:t>Jody Hanson, 'Cyanotype Mandala', 2015</a:t>
            </a:r>
          </a:p>
        </p:txBody>
      </p:sp>
      <p:pic>
        <p:nvPicPr>
          <p:cNvPr id="17410" name="Picture 2" descr="Image result for cyanotype mand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69" y="167726"/>
            <a:ext cx="5755828" cy="551983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917" y="33962"/>
            <a:ext cx="4453337" cy="6196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45499" y="6242977"/>
            <a:ext cx="5086392" cy="369332"/>
          </a:xfrm>
          <a:prstGeom prst="rect">
            <a:avLst/>
          </a:prstGeom>
          <a:noFill/>
        </p:spPr>
        <p:txBody>
          <a:bodyPr wrap="none" rtlCol="0">
            <a:spAutoFit/>
          </a:bodyPr>
          <a:lstStyle/>
          <a:p>
            <a:r>
              <a:rPr lang="en-NZ" dirty="0"/>
              <a:t>https://www.dishwishes.ru/ru/content/25-cynotype</a:t>
            </a:r>
          </a:p>
        </p:txBody>
      </p:sp>
    </p:spTree>
    <p:extLst>
      <p:ext uri="{BB962C8B-B14F-4D97-AF65-F5344CB8AC3E}">
        <p14:creationId xmlns:p14="http://schemas.microsoft.com/office/powerpoint/2010/main" val="3267814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8194" name="Picture 2" descr="“Blue Boy #13, 2014” unique Cyanotype on vintage magazine page by Caleb Cole (courtesy of the artist and Gallery Kayafas, Bos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46" y="274973"/>
            <a:ext cx="4764111" cy="629618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cyanotype on altered pa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928" y="641764"/>
            <a:ext cx="53721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7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555B-ED27-4EE7-B04A-DB0F051F7152}"/>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C9DD067A-9DD9-43A7-A724-78ECD71784AC}"/>
              </a:ext>
            </a:extLst>
          </p:cNvPr>
          <p:cNvSpPr>
            <a:spLocks noGrp="1"/>
          </p:cNvSpPr>
          <p:nvPr>
            <p:ph idx="1"/>
          </p:nvPr>
        </p:nvSpPr>
        <p:spPr>
          <a:xfrm>
            <a:off x="2817353" y="5915509"/>
            <a:ext cx="6543260" cy="715981"/>
          </a:xfrm>
        </p:spPr>
        <p:txBody>
          <a:bodyPr>
            <a:normAutofit fontScale="55000" lnSpcReduction="20000"/>
          </a:bodyPr>
          <a:lstStyle/>
          <a:p>
            <a:pPr marL="0" indent="0">
              <a:buNone/>
            </a:pPr>
            <a:r>
              <a:rPr lang="de-DE" b="1" i="0" u="none" strike="noStrike" dirty="0">
                <a:effectLst/>
                <a:latin typeface="interface"/>
              </a:rPr>
              <a:t>Gutenberg Schrift Sticker By Merkurist.De</a:t>
            </a:r>
          </a:p>
          <a:p>
            <a:pPr marL="0" indent="0">
              <a:buNone/>
            </a:pPr>
            <a:r>
              <a:rPr lang="en-NZ" dirty="0">
                <a:hlinkClick r:id="rId2"/>
              </a:rPr>
              <a:t>https://giphy.com/stickers/merkurist-nachrichten-gutenberg-merkurist-buchdruck-TduUIAsIOkarX0IPjk</a:t>
            </a:r>
            <a:endParaRPr lang="en-NZ" dirty="0"/>
          </a:p>
          <a:p>
            <a:pPr marL="0" indent="0">
              <a:buNone/>
            </a:pPr>
            <a:endParaRPr lang="en-NZ" dirty="0"/>
          </a:p>
        </p:txBody>
      </p:sp>
      <p:pic>
        <p:nvPicPr>
          <p:cNvPr id="8194" name="Picture 2" descr="Gutenberg Schrift Sticker by Merkurist.de for iOS &amp; Android | GIPHY">
            <a:extLst>
              <a:ext uri="{FF2B5EF4-FFF2-40B4-BE49-F238E27FC236}">
                <a16:creationId xmlns:a16="http://schemas.microsoft.com/office/drawing/2014/main" id="{09CC5334-E38E-4A9F-A973-53AAA203B9D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7353" y="134239"/>
            <a:ext cx="5781270" cy="578127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0752D1B4-B3FF-451B-B88B-647E50B328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1486F63F-7CB6-4B8D-BF38-CB5F2B8BB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38" y="3576638"/>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6051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718220" y="5708080"/>
            <a:ext cx="5635580" cy="855115"/>
          </a:xfrm>
        </p:spPr>
        <p:txBody>
          <a:bodyPr>
            <a:normAutofit fontScale="92500" lnSpcReduction="20000"/>
          </a:bodyPr>
          <a:lstStyle/>
          <a:p>
            <a:pPr marL="0" indent="0" algn="r">
              <a:buNone/>
            </a:pPr>
            <a:r>
              <a:rPr lang="en-NZ" dirty="0"/>
              <a:t>Christie Taylor</a:t>
            </a:r>
          </a:p>
          <a:p>
            <a:pPr marL="0" indent="0">
              <a:buNone/>
            </a:pPr>
            <a:r>
              <a:rPr lang="en-NZ" dirty="0"/>
              <a:t>Lemons by Anna Atkins</a:t>
            </a:r>
          </a:p>
        </p:txBody>
      </p:sp>
      <p:pic>
        <p:nvPicPr>
          <p:cNvPr id="9218" name="Picture 2" descr="Lemons by Anna Atkins, botanist http://en.flossmanuals.net/digital-foundations/ch011_scanning/_booki/digital-foundations/static/DigitalFoundations-Chapter07-453px_Lemons_photogra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03" y="218941"/>
            <a:ext cx="4789912" cy="63442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hotogram by Christie Tay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2214" y="218941"/>
            <a:ext cx="4194220" cy="5342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01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8963696" y="4893971"/>
            <a:ext cx="2390104" cy="1282991"/>
          </a:xfrm>
        </p:spPr>
        <p:txBody>
          <a:bodyPr/>
          <a:lstStyle/>
          <a:p>
            <a:pPr marL="0" indent="0">
              <a:buNone/>
            </a:pPr>
            <a:r>
              <a:rPr lang="en-NZ" dirty="0" err="1"/>
              <a:t>Einat</a:t>
            </a:r>
            <a:r>
              <a:rPr lang="en-NZ" dirty="0"/>
              <a:t> </a:t>
            </a:r>
            <a:r>
              <a:rPr lang="en-NZ" dirty="0" err="1"/>
              <a:t>Imber</a:t>
            </a:r>
            <a:endParaRPr lang="en-NZ" dirty="0"/>
          </a:p>
        </p:txBody>
      </p:sp>
      <p:pic>
        <p:nvPicPr>
          <p:cNvPr id="21506" name="Picture 2" descr="Image result for cyanotype mand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5" y="170310"/>
            <a:ext cx="8572500" cy="638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485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142741" y="5652678"/>
            <a:ext cx="7365642" cy="987923"/>
          </a:xfrm>
        </p:spPr>
        <p:txBody>
          <a:bodyPr>
            <a:normAutofit/>
          </a:bodyPr>
          <a:lstStyle/>
          <a:p>
            <a:r>
              <a:rPr lang="en-NZ" dirty="0"/>
              <a:t>inkjet prints and cyanotypes</a:t>
            </a:r>
          </a:p>
          <a:p>
            <a:r>
              <a:rPr lang="en-NZ" dirty="0"/>
              <a:t> </a:t>
            </a:r>
            <a:r>
              <a:rPr lang="en-NZ" dirty="0">
                <a:hlinkClick r:id="rId2"/>
              </a:rPr>
              <a:t>http://stevenwillblog.blogspot.co.uk/</a:t>
            </a:r>
            <a:endParaRPr lang="en-NZ" dirty="0"/>
          </a:p>
        </p:txBody>
      </p:sp>
      <p:pic>
        <p:nvPicPr>
          <p:cNvPr id="22530" name="Picture 2" descr="Image result for cyanoty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06" y="166687"/>
            <a:ext cx="3965664" cy="528755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3.bp.blogspot.com/-Lt8s8wZ1izY/TmT6IuGvjUI/AAAAAAAAAgg/LNED6wI4N6s/s320/blue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185" y="166687"/>
            <a:ext cx="3899570" cy="528755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4.bp.blogspot.com/-5ZNouL7qkN8/TmT6MMLvv3I/AAAAAAAAAgo/gXvEURYKDFg/s320/blue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669" y="171204"/>
            <a:ext cx="3493779" cy="4658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31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632174" y="4837042"/>
            <a:ext cx="5721626" cy="1790493"/>
          </a:xfrm>
        </p:spPr>
        <p:txBody>
          <a:bodyPr>
            <a:normAutofit fontScale="77500" lnSpcReduction="20000"/>
          </a:bodyPr>
          <a:lstStyle/>
          <a:p>
            <a:pPr marL="0" indent="0">
              <a:buNone/>
            </a:pPr>
            <a:r>
              <a:rPr lang="en-NZ" dirty="0"/>
              <a:t>Whispers of the Positive by Wen Redmond - hand pulled print, collaged, and sewn on watercolour paper and cloth, painted with acrylics, layered with digital images, and </a:t>
            </a:r>
            <a:r>
              <a:rPr lang="en-NZ" dirty="0" err="1"/>
              <a:t>monoprinted</a:t>
            </a:r>
            <a:r>
              <a:rPr lang="en-NZ" dirty="0"/>
              <a:t> using inkjet prints, cyanotype, silk organza, cheesecloth, watercolour paper, ink drawings and mediums</a:t>
            </a:r>
          </a:p>
        </p:txBody>
      </p:sp>
      <p:pic>
        <p:nvPicPr>
          <p:cNvPr id="23554" name="Picture 2" descr="Image result for cyanoty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22" y="106017"/>
            <a:ext cx="5135077" cy="663938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Brainwave by Wen Redmond: Fiber Wall Art available at www.artfulhom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174" y="109298"/>
            <a:ext cx="3432313" cy="458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4435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6692348" y="5274365"/>
            <a:ext cx="4661452" cy="902598"/>
          </a:xfrm>
        </p:spPr>
        <p:txBody>
          <a:bodyPr>
            <a:normAutofit/>
          </a:bodyPr>
          <a:lstStyle/>
          <a:p>
            <a:pPr fontAlgn="ctr"/>
            <a:br>
              <a:rPr lang="en-NZ" dirty="0"/>
            </a:br>
            <a:r>
              <a:rPr lang="en-NZ" dirty="0" err="1"/>
              <a:t>KristaMcCurdyArt</a:t>
            </a:r>
            <a:endParaRPr lang="en-NZ" dirty="0"/>
          </a:p>
        </p:txBody>
      </p:sp>
      <p:pic>
        <p:nvPicPr>
          <p:cNvPr id="24578" name="Picture 2" descr="Image result for cyanoty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17" y="0"/>
            <a:ext cx="6762139" cy="6679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629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7959144" y="4752303"/>
            <a:ext cx="3394656" cy="1424659"/>
          </a:xfrm>
        </p:spPr>
        <p:txBody>
          <a:bodyPr>
            <a:normAutofit fontScale="92500" lnSpcReduction="10000"/>
          </a:bodyPr>
          <a:lstStyle/>
          <a:p>
            <a:pPr marL="0" indent="0">
              <a:buNone/>
            </a:pPr>
            <a:r>
              <a:rPr lang="en-NZ" dirty="0"/>
              <a:t>Melissa </a:t>
            </a:r>
            <a:r>
              <a:rPr lang="en-NZ" dirty="0" err="1"/>
              <a:t>Panter</a:t>
            </a:r>
            <a:r>
              <a:rPr lang="en-NZ" dirty="0"/>
              <a:t>, “Death and Sainthood“, cyanotype and mixed media.</a:t>
            </a:r>
          </a:p>
        </p:txBody>
      </p:sp>
      <p:pic>
        <p:nvPicPr>
          <p:cNvPr id="25602" name="Picture 2" descr="Image result for cyanoty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40" y="609824"/>
            <a:ext cx="7301293" cy="547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5554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271485" y="5962924"/>
            <a:ext cx="4622487" cy="613283"/>
          </a:xfrm>
        </p:spPr>
        <p:txBody>
          <a:bodyPr/>
          <a:lstStyle/>
          <a:p>
            <a:pPr marL="0" indent="0">
              <a:buNone/>
            </a:pPr>
            <a:r>
              <a:rPr lang="en-NZ" dirty="0"/>
              <a:t>Tasha Lewis</a:t>
            </a:r>
          </a:p>
        </p:txBody>
      </p:sp>
      <p:pic>
        <p:nvPicPr>
          <p:cNvPr id="26626" name="Picture 2" descr="Cyanotype butterflies!    www.tashalewis.in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5" y="193608"/>
            <a:ext cx="4622487" cy="55978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Tasha Lewis cyanotype sculp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612" y="193608"/>
            <a:ext cx="3045873" cy="4571575"/>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Cyanotype sculpture. Tulip Growing Through Glass - Tasha Lew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7125" y="193608"/>
            <a:ext cx="3503390" cy="662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38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383369" y="5867544"/>
            <a:ext cx="5403761" cy="1244355"/>
          </a:xfrm>
        </p:spPr>
        <p:txBody>
          <a:bodyPr/>
          <a:lstStyle/>
          <a:p>
            <a:r>
              <a:rPr lang="en-NZ" dirty="0"/>
              <a:t>Hollis Moore – with mono print and woodcut</a:t>
            </a:r>
          </a:p>
        </p:txBody>
      </p:sp>
      <p:pic>
        <p:nvPicPr>
          <p:cNvPr id="27650" name="Picture 2" descr="Image result for cyanotype wood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01" y="178156"/>
            <a:ext cx="5060368" cy="6207385"/>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761" y="178156"/>
            <a:ext cx="4581064" cy="569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00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8139448" y="4571999"/>
            <a:ext cx="3214352" cy="1604963"/>
          </a:xfrm>
        </p:spPr>
        <p:txBody>
          <a:bodyPr>
            <a:normAutofit fontScale="62500" lnSpcReduction="20000"/>
          </a:bodyPr>
          <a:lstStyle/>
          <a:p>
            <a:pPr marL="0" indent="0">
              <a:buNone/>
            </a:pPr>
            <a:r>
              <a:rPr lang="en-NZ" dirty="0"/>
              <a:t>Marilee </a:t>
            </a:r>
            <a:r>
              <a:rPr lang="en-NZ" dirty="0" err="1"/>
              <a:t>Salvator</a:t>
            </a:r>
            <a:r>
              <a:rPr lang="en-NZ" dirty="0"/>
              <a:t> collaboration with  Kristina Arnold</a:t>
            </a:r>
          </a:p>
          <a:p>
            <a:pPr marL="0" indent="0">
              <a:buNone/>
            </a:pPr>
            <a:r>
              <a:rPr lang="en-NZ" dirty="0"/>
              <a:t>Erupt, etching, screen-printing, cyanotype, sewing, ink, rhinestones, 2017, 27 x 32</a:t>
            </a:r>
          </a:p>
        </p:txBody>
      </p:sp>
      <p:pic>
        <p:nvPicPr>
          <p:cNvPr id="28674" name="Picture 2" descr="Image result for cyanotype with wood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43" y="260798"/>
            <a:ext cx="76200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100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9461494" y="5241701"/>
            <a:ext cx="2355946" cy="1231476"/>
          </a:xfrm>
        </p:spPr>
        <p:txBody>
          <a:bodyPr>
            <a:normAutofit fontScale="85000" lnSpcReduction="10000"/>
          </a:bodyPr>
          <a:lstStyle/>
          <a:p>
            <a:pPr marL="0" indent="0">
              <a:buNone/>
            </a:pPr>
            <a:r>
              <a:rPr lang="en-NZ" cap="all" dirty="0">
                <a:hlinkClick r:id="rId2"/>
              </a:rPr>
              <a:t>MAX  STADNIK</a:t>
            </a:r>
            <a:endParaRPr lang="en-NZ" cap="all" dirty="0"/>
          </a:p>
          <a:p>
            <a:pPr marL="0" indent="0">
              <a:buNone/>
            </a:pPr>
            <a:r>
              <a:rPr lang="en-NZ" cap="all" dirty="0"/>
              <a:t>Cyanotype and rust print</a:t>
            </a:r>
            <a:endParaRPr lang="en-NZ" dirty="0"/>
          </a:p>
        </p:txBody>
      </p:sp>
      <p:pic>
        <p:nvPicPr>
          <p:cNvPr id="29698" name="Picture 2" descr="Image result for cyanotype with wood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27" y="174066"/>
            <a:ext cx="4326273" cy="6528581"/>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http://78.media.tumblr.com/4dc32a7f6f3bac8b83fd20c4e4d27312/tumblr_inline_nl80usIPkI1qjyps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075" y="174066"/>
            <a:ext cx="4683344" cy="652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66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85BF70-940A-4817-90DE-E880193E9E91}"/>
              </a:ext>
            </a:extLst>
          </p:cNvPr>
          <p:cNvSpPr>
            <a:spLocks noGrp="1"/>
          </p:cNvSpPr>
          <p:nvPr>
            <p:ph idx="1"/>
          </p:nvPr>
        </p:nvSpPr>
        <p:spPr>
          <a:xfrm>
            <a:off x="838200" y="5606301"/>
            <a:ext cx="4422169" cy="1251699"/>
          </a:xfrm>
        </p:spPr>
        <p:txBody>
          <a:bodyPr>
            <a:normAutofit fontScale="62500" lnSpcReduction="20000"/>
          </a:bodyPr>
          <a:lstStyle/>
          <a:p>
            <a:pPr marL="0" indent="0">
              <a:buNone/>
            </a:pPr>
            <a:r>
              <a:rPr lang="en-NZ" sz="5700" dirty="0"/>
              <a:t>Maggie Covell</a:t>
            </a:r>
          </a:p>
          <a:p>
            <a:pPr marL="0" indent="0">
              <a:buNone/>
            </a:pPr>
            <a:r>
              <a:rPr lang="en-NZ" dirty="0">
                <a:hlinkClick r:id="rId2"/>
              </a:rPr>
              <a:t>https://www.facebook.com/nzartmaggiecovell/photos/a.1451420895085627/2804841013076935</a:t>
            </a:r>
            <a:endParaRPr lang="en-NZ" dirty="0"/>
          </a:p>
          <a:p>
            <a:pPr marL="0" indent="0">
              <a:buNone/>
            </a:pPr>
            <a:endParaRPr lang="en-NZ" dirty="0"/>
          </a:p>
        </p:txBody>
      </p:sp>
      <p:pic>
        <p:nvPicPr>
          <p:cNvPr id="8194" name="Picture 2" descr="Cartoon Printmaking Stencil, Keith haring, comics, text, comic Book png |  PNGWing">
            <a:extLst>
              <a:ext uri="{FF2B5EF4-FFF2-40B4-BE49-F238E27FC236}">
                <a16:creationId xmlns:a16="http://schemas.microsoft.com/office/drawing/2014/main" id="{D4E1382B-F150-4CCB-A50A-13B3AE3CC6A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556" r="95556">
                        <a14:foregroundMark x1="96111" y1="14722" x2="4444" y2="15556"/>
                        <a14:foregroundMark x1="4444" y1="15556" x2="5556" y2="76111"/>
                        <a14:foregroundMark x1="5556" y1="76111" x2="14722" y2="87222"/>
                        <a14:foregroundMark x1="14722" y1="87222" x2="60556" y2="81111"/>
                        <a14:foregroundMark x1="60556" y1="81111" x2="88889" y2="83889"/>
                        <a14:foregroundMark x1="88889" y1="83889" x2="92778" y2="65000"/>
                        <a14:foregroundMark x1="92778" y1="65000" x2="88056" y2="48056"/>
                        <a14:foregroundMark x1="88056" y1="48056" x2="89722" y2="33889"/>
                        <a14:foregroundMark x1="89722" y1="33889" x2="95833" y2="20833"/>
                        <a14:foregroundMark x1="95833" y1="20833" x2="96111" y2="15833"/>
                        <a14:foregroundMark x1="2778" y1="15556" x2="7222" y2="78611"/>
                        <a14:foregroundMark x1="7222" y1="78611" x2="23611" y2="74722"/>
                        <a14:foregroundMark x1="23611" y1="74722" x2="35833" y2="67500"/>
                        <a14:foregroundMark x1="35833" y1="67500" x2="44167" y2="53333"/>
                        <a14:foregroundMark x1="44167" y1="53333" x2="40833" y2="36111"/>
                        <a14:foregroundMark x1="40833" y1="36111" x2="30556" y2="23889"/>
                        <a14:foregroundMark x1="30556" y1="23889" x2="18611" y2="15556"/>
                        <a14:foregroundMark x1="18611" y1="15556" x2="11111" y2="14722"/>
                        <a14:foregroundMark x1="5556" y1="60556" x2="37778" y2="63611"/>
                        <a14:foregroundMark x1="37778" y1="63611" x2="67500" y2="59444"/>
                        <a14:foregroundMark x1="67500" y1="59444" x2="82222" y2="61389"/>
                        <a14:foregroundMark x1="82222" y1="61389" x2="94167" y2="61111"/>
                      </a14:backgroundRemoval>
                    </a14:imgEffect>
                  </a14:imgLayer>
                </a14:imgProps>
              </a:ext>
              <a:ext uri="{28A0092B-C50C-407E-A947-70E740481C1C}">
                <a14:useLocalDpi xmlns:a14="http://schemas.microsoft.com/office/drawing/2010/main" val="0"/>
              </a:ext>
            </a:extLst>
          </a:blip>
          <a:srcRect/>
          <a:stretch>
            <a:fillRect/>
          </a:stretch>
        </p:blipFill>
        <p:spPr bwMode="auto">
          <a:xfrm>
            <a:off x="5517223" y="-484170"/>
            <a:ext cx="5897366" cy="589736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rt Print. We Don't Need Another Hero series, 2020. – Maggie Covell">
            <a:extLst>
              <a:ext uri="{FF2B5EF4-FFF2-40B4-BE49-F238E27FC236}">
                <a16:creationId xmlns:a16="http://schemas.microsoft.com/office/drawing/2014/main" id="{C259E663-BE7B-454E-B6F8-C0B7295016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61" y="180066"/>
            <a:ext cx="4031858" cy="53520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66AFA42-7627-4084-B0F7-7C98BD7317C2}"/>
              </a:ext>
            </a:extLst>
          </p:cNvPr>
          <p:cNvSpPr txBox="1"/>
          <p:nvPr/>
        </p:nvSpPr>
        <p:spPr>
          <a:xfrm>
            <a:off x="5537771" y="5763802"/>
            <a:ext cx="6113123" cy="646331"/>
          </a:xfrm>
          <a:prstGeom prst="rect">
            <a:avLst/>
          </a:prstGeom>
          <a:noFill/>
        </p:spPr>
        <p:txBody>
          <a:bodyPr wrap="square" rtlCol="0">
            <a:spAutoFit/>
          </a:bodyPr>
          <a:lstStyle/>
          <a:p>
            <a:r>
              <a:rPr lang="en-NZ" b="0" i="0" dirty="0">
                <a:solidFill>
                  <a:srgbClr val="000000"/>
                </a:solidFill>
                <a:effectLst/>
                <a:latin typeface="roboto"/>
              </a:rPr>
              <a:t>Keith Haring </a:t>
            </a:r>
            <a:r>
              <a:rPr lang="en-NZ" b="1" i="0" dirty="0" err="1">
                <a:solidFill>
                  <a:srgbClr val="333333"/>
                </a:solidFill>
                <a:effectLst/>
                <a:latin typeface="Verdana" panose="020B0604030504040204" pitchFamily="34" charset="0"/>
              </a:rPr>
              <a:t>Theduc</a:t>
            </a:r>
            <a:r>
              <a:rPr lang="en-NZ" b="1" i="0">
                <a:solidFill>
                  <a:srgbClr val="333333"/>
                </a:solidFill>
                <a:effectLst/>
                <a:latin typeface="Verdana" panose="020B0604030504040204" pitchFamily="34" charset="0"/>
              </a:rPr>
              <a:t> </a:t>
            </a:r>
            <a:r>
              <a:rPr lang="en-NZ" b="0" i="0">
                <a:solidFill>
                  <a:srgbClr val="333333"/>
                </a:solidFill>
                <a:effectLst/>
                <a:latin typeface="Verdana" panose="020B0604030504040204" pitchFamily="34" charset="0"/>
              </a:rPr>
              <a:t>Collaboration </a:t>
            </a:r>
            <a:r>
              <a:rPr lang="en-NZ" b="0" i="0" dirty="0">
                <a:solidFill>
                  <a:srgbClr val="333333"/>
                </a:solidFill>
                <a:effectLst/>
                <a:latin typeface="Verdana" panose="020B0604030504040204" pitchFamily="34" charset="0"/>
              </a:rPr>
              <a:t>with </a:t>
            </a:r>
            <a:r>
              <a:rPr lang="en-NZ" b="0" i="0" dirty="0" err="1">
                <a:solidFill>
                  <a:srgbClr val="333333"/>
                </a:solidFill>
                <a:effectLst/>
                <a:latin typeface="Verdana" panose="020B0604030504040204" pitchFamily="34" charset="0"/>
              </a:rPr>
              <a:t>Krikoui</a:t>
            </a:r>
            <a:endParaRPr lang="en-NZ" b="0" i="0" dirty="0">
              <a:solidFill>
                <a:srgbClr val="333333"/>
              </a:solidFill>
              <a:effectLst/>
              <a:latin typeface="Verdana" panose="020B0604030504040204" pitchFamily="34" charset="0"/>
            </a:endParaRPr>
          </a:p>
          <a:p>
            <a:endParaRPr lang="en-NZ" dirty="0"/>
          </a:p>
        </p:txBody>
      </p:sp>
    </p:spTree>
    <p:extLst>
      <p:ext uri="{BB962C8B-B14F-4D97-AF65-F5344CB8AC3E}">
        <p14:creationId xmlns:p14="http://schemas.microsoft.com/office/powerpoint/2010/main" val="35460981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2154"/>
          </a:xfrm>
        </p:spPr>
        <p:txBody>
          <a:bodyPr>
            <a:normAutofit fontScale="90000"/>
          </a:bodyPr>
          <a:lstStyle/>
          <a:p>
            <a:r>
              <a:rPr lang="en-NZ" u="sng" dirty="0" err="1"/>
              <a:t>Jonpaul</a:t>
            </a:r>
            <a:r>
              <a:rPr lang="en-NZ" u="sng" dirty="0"/>
              <a:t> Smith</a:t>
            </a:r>
            <a:endParaRPr lang="en-NZ" dirty="0"/>
          </a:p>
        </p:txBody>
      </p:sp>
      <p:sp>
        <p:nvSpPr>
          <p:cNvPr id="3" name="Content Placeholder 2"/>
          <p:cNvSpPr>
            <a:spLocks noGrp="1"/>
          </p:cNvSpPr>
          <p:nvPr>
            <p:ph idx="1"/>
          </p:nvPr>
        </p:nvSpPr>
        <p:spPr/>
        <p:txBody>
          <a:bodyPr/>
          <a:lstStyle/>
          <a:p>
            <a:endParaRPr lang="en-NZ"/>
          </a:p>
        </p:txBody>
      </p:sp>
      <p:pic>
        <p:nvPicPr>
          <p:cNvPr id="30722" name="Picture 2" descr="Image result for cyanotype with woodcut"/>
          <p:cNvPicPr>
            <a:picLocks noChangeAspect="1" noChangeArrowheads="1"/>
          </p:cNvPicPr>
          <p:nvPr/>
        </p:nvPicPr>
        <p:blipFill rotWithShape="1">
          <a:blip r:embed="rId2">
            <a:extLst>
              <a:ext uri="{28A0092B-C50C-407E-A947-70E740481C1C}">
                <a14:useLocalDpi xmlns:a14="http://schemas.microsoft.com/office/drawing/2010/main" val="0"/>
              </a:ext>
            </a:extLst>
          </a:blip>
          <a:srcRect l="1461" t="8831" r="34948" b="6098"/>
          <a:stretch/>
        </p:blipFill>
        <p:spPr bwMode="auto">
          <a:xfrm>
            <a:off x="7688688" y="1027906"/>
            <a:ext cx="3876541" cy="3889419"/>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Image result for cyanotype with woodc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03" y="1027906"/>
            <a:ext cx="7128456" cy="534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699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6580908" y="4918363"/>
            <a:ext cx="4772891" cy="1258599"/>
          </a:xfrm>
        </p:spPr>
        <p:txBody>
          <a:bodyPr/>
          <a:lstStyle/>
          <a:p>
            <a:r>
              <a:rPr lang="en-NZ" dirty="0"/>
              <a:t>Anna Watts photography</a:t>
            </a:r>
          </a:p>
        </p:txBody>
      </p:sp>
      <p:pic>
        <p:nvPicPr>
          <p:cNvPr id="31746" name="Picture 2" descr="Image result for cyanotype with woodcu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683" y="159327"/>
            <a:ext cx="5995843" cy="660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0661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a:xfrm>
            <a:off x="5486400" y="5333999"/>
            <a:ext cx="5867400" cy="842963"/>
          </a:xfrm>
        </p:spPr>
        <p:txBody>
          <a:bodyPr>
            <a:normAutofit fontScale="62500" lnSpcReduction="20000"/>
          </a:bodyPr>
          <a:lstStyle/>
          <a:p>
            <a:r>
              <a:rPr lang="en-NZ" b="1" dirty="0">
                <a:hlinkClick r:id="rId2"/>
              </a:rPr>
              <a:t>Louise Jackson</a:t>
            </a:r>
            <a:r>
              <a:rPr lang="en-NZ" dirty="0"/>
              <a:t> saved to </a:t>
            </a:r>
            <a:r>
              <a:rPr lang="en-NZ" b="1" dirty="0">
                <a:hlinkClick r:id="rId3"/>
              </a:rPr>
              <a:t>Stitched</a:t>
            </a:r>
            <a:endParaRPr lang="en-NZ" dirty="0"/>
          </a:p>
          <a:p>
            <a:r>
              <a:rPr lang="en-NZ" dirty="0"/>
              <a:t>Partridge. Cyanotype, gouache, ink, metallic pen, thread, varnish. The start of a Blue Series.</a:t>
            </a:r>
          </a:p>
          <a:p>
            <a:endParaRPr lang="en-NZ" dirty="0"/>
          </a:p>
        </p:txBody>
      </p:sp>
      <p:pic>
        <p:nvPicPr>
          <p:cNvPr id="33794" name="Picture 2" descr="Partridge. Cyanotype, gouache, ink, metallic pen, thread, varnish. The start of a Blue Se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684" y="263236"/>
            <a:ext cx="4808592" cy="6428509"/>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yanotype on fabric. Machine and hand embroid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792" y="263236"/>
            <a:ext cx="3760444" cy="5033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77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0902" y="5131088"/>
            <a:ext cx="6471559" cy="1325563"/>
          </a:xfrm>
        </p:spPr>
        <p:txBody>
          <a:bodyPr>
            <a:noAutofit/>
          </a:bodyPr>
          <a:lstStyle/>
          <a:p>
            <a:r>
              <a:rPr lang="en-NZ" sz="2800" dirty="0"/>
              <a:t>L Jackson, Paint and pen on Cyanotype background with hand embroidery. Buy it at Two &amp; Six, Brixton Village</a:t>
            </a:r>
          </a:p>
        </p:txBody>
      </p:sp>
      <p:pic>
        <p:nvPicPr>
          <p:cNvPr id="34818" name="Picture 2" descr="European Bee Eater. Gouache, ink, metallic paint and pen on Cyanotype background with hand embroidery. Buy it at Two &amp; Six, Brixton Vil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38" y="498764"/>
            <a:ext cx="4532703" cy="6067714"/>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European Bee Eater. Gouache, ink, metallic paint and pen on Cyanotype background with hand embroidery. Buy it at Two &amp; Six, Brixton Villag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509" t="2620" r="18460" b="58854"/>
          <a:stretch/>
        </p:blipFill>
        <p:spPr bwMode="auto">
          <a:xfrm>
            <a:off x="5370903" y="249815"/>
            <a:ext cx="6471559" cy="463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4812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969E-6E75-4274-9307-F683C08D56EA}"/>
              </a:ext>
            </a:extLst>
          </p:cNvPr>
          <p:cNvSpPr>
            <a:spLocks noGrp="1"/>
          </p:cNvSpPr>
          <p:nvPr>
            <p:ph type="title"/>
          </p:nvPr>
        </p:nvSpPr>
        <p:spPr>
          <a:xfrm>
            <a:off x="257175" y="174626"/>
            <a:ext cx="10515600" cy="577850"/>
          </a:xfrm>
        </p:spPr>
        <p:txBody>
          <a:bodyPr>
            <a:normAutofit fontScale="90000"/>
          </a:bodyPr>
          <a:lstStyle/>
          <a:p>
            <a:r>
              <a:rPr lang="en-NZ" dirty="0"/>
              <a:t>Rust prints</a:t>
            </a:r>
          </a:p>
        </p:txBody>
      </p:sp>
      <p:sp>
        <p:nvSpPr>
          <p:cNvPr id="3" name="Content Placeholder 2">
            <a:extLst>
              <a:ext uri="{FF2B5EF4-FFF2-40B4-BE49-F238E27FC236}">
                <a16:creationId xmlns:a16="http://schemas.microsoft.com/office/drawing/2014/main" id="{5799F6A4-FAD4-4CC5-A593-4BFE82CCF31C}"/>
              </a:ext>
            </a:extLst>
          </p:cNvPr>
          <p:cNvSpPr>
            <a:spLocks noGrp="1"/>
          </p:cNvSpPr>
          <p:nvPr>
            <p:ph idx="1"/>
          </p:nvPr>
        </p:nvSpPr>
        <p:spPr>
          <a:xfrm>
            <a:off x="180975" y="1076472"/>
            <a:ext cx="3581400" cy="5429249"/>
          </a:xfrm>
        </p:spPr>
        <p:txBody>
          <a:bodyPr>
            <a:normAutofit fontScale="92500" lnSpcReduction="20000"/>
          </a:bodyPr>
          <a:lstStyle/>
          <a:p>
            <a:pPr marL="0" indent="0">
              <a:buNone/>
            </a:pPr>
            <a:r>
              <a:rPr lang="en-NZ" dirty="0"/>
              <a:t>You Need:</a:t>
            </a:r>
          </a:p>
          <a:p>
            <a:pPr marL="0" indent="0">
              <a:buNone/>
            </a:pPr>
            <a:r>
              <a:rPr lang="en-NZ" dirty="0"/>
              <a:t>Paper or cotton fabric (old 100% cotton bed sheet or pillow case)</a:t>
            </a:r>
          </a:p>
          <a:p>
            <a:pPr marL="0" indent="0">
              <a:buNone/>
            </a:pPr>
            <a:r>
              <a:rPr lang="en-NZ" dirty="0"/>
              <a:t>Iron objects/ rusty objects (no galvanized nails, they won’t rust, ask permission before you make something rusty, I don’t want parents complaining</a:t>
            </a:r>
          </a:p>
          <a:p>
            <a:pPr marL="0" indent="0">
              <a:buNone/>
            </a:pPr>
            <a:r>
              <a:rPr lang="en-NZ" dirty="0"/>
              <a:t>Vinegar and water Half and half in an old spray and wipe bottle</a:t>
            </a:r>
          </a:p>
          <a:p>
            <a:pPr marL="0" indent="0">
              <a:buNone/>
            </a:pPr>
            <a:r>
              <a:rPr lang="en-NZ" dirty="0"/>
              <a:t>Plastic sheet (can be a shopping bag or rubbish bag)</a:t>
            </a:r>
          </a:p>
          <a:p>
            <a:pPr marL="0" indent="0">
              <a:buNone/>
            </a:pPr>
            <a:endParaRPr lang="en-NZ" dirty="0"/>
          </a:p>
        </p:txBody>
      </p:sp>
      <p:sp>
        <p:nvSpPr>
          <p:cNvPr id="4" name="TextBox 3">
            <a:extLst>
              <a:ext uri="{FF2B5EF4-FFF2-40B4-BE49-F238E27FC236}">
                <a16:creationId xmlns:a16="http://schemas.microsoft.com/office/drawing/2014/main" id="{FDB1AD3F-EC34-41D7-98C0-5777F8302CC3}"/>
              </a:ext>
            </a:extLst>
          </p:cNvPr>
          <p:cNvSpPr txBox="1"/>
          <p:nvPr/>
        </p:nvSpPr>
        <p:spPr>
          <a:xfrm>
            <a:off x="3667125" y="974942"/>
            <a:ext cx="4524375" cy="5632311"/>
          </a:xfrm>
          <a:prstGeom prst="rect">
            <a:avLst/>
          </a:prstGeom>
          <a:noFill/>
        </p:spPr>
        <p:txBody>
          <a:bodyPr wrap="square" rtlCol="0">
            <a:spAutoFit/>
          </a:bodyPr>
          <a:lstStyle/>
          <a:p>
            <a:r>
              <a:rPr lang="en-NZ" dirty="0"/>
              <a:t>Try to make a sequence of 5 A5 prints with rust.</a:t>
            </a:r>
          </a:p>
          <a:p>
            <a:r>
              <a:rPr lang="en-NZ" dirty="0"/>
              <a:t>Spray paper with vinegar solution</a:t>
            </a:r>
          </a:p>
          <a:p>
            <a:r>
              <a:rPr lang="en-NZ" dirty="0"/>
              <a:t>Place iron/ steel objects to create interesting patterns, if they are already rusty that that is great (screws, nuts bolts nails, bulldog clips, old keys, safety pins, washers, sewing pins, safety pins, horse shoes, steel wool, hinges……)</a:t>
            </a:r>
          </a:p>
          <a:p>
            <a:r>
              <a:rPr lang="en-NZ" dirty="0"/>
              <a:t>Sprayed everything with vinegar water solution and covered with plastic. Leave for 2 or 3 days. Respray to keep the objects moist.</a:t>
            </a:r>
          </a:p>
          <a:p>
            <a:r>
              <a:rPr lang="en-NZ" dirty="0"/>
              <a:t>Leave in a warm place to ‘cook’ like in front of a window, or on a shelf in the hot cupboard or on sunny deck. The heat and moisture make the rust form faster.</a:t>
            </a:r>
          </a:p>
          <a:p>
            <a:r>
              <a:rPr lang="en-NZ" dirty="0"/>
              <a:t>Rust print will make an excellent background for printing on to with etching or woodcut when you return to school</a:t>
            </a:r>
          </a:p>
          <a:p>
            <a:endParaRPr lang="en-NZ" dirty="0"/>
          </a:p>
        </p:txBody>
      </p:sp>
      <p:pic>
        <p:nvPicPr>
          <p:cNvPr id="5" name="Picture 4" descr="EXPERIMENTS with RUST #1 RUST dyeing has fascinated me for a long time, and although I have experimented with  natural dyes  over ...">
            <a:extLst>
              <a:ext uri="{FF2B5EF4-FFF2-40B4-BE49-F238E27FC236}">
                <a16:creationId xmlns:a16="http://schemas.microsoft.com/office/drawing/2014/main" id="{E087E356-1653-4299-AAB3-472C0BA5DD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24215" y="174625"/>
            <a:ext cx="3686810" cy="6083299"/>
          </a:xfrm>
          <a:prstGeom prst="rect">
            <a:avLst/>
          </a:prstGeom>
          <a:noFill/>
          <a:ln>
            <a:noFill/>
          </a:ln>
        </p:spPr>
      </p:pic>
    </p:spTree>
    <p:extLst>
      <p:ext uri="{BB962C8B-B14F-4D97-AF65-F5344CB8AC3E}">
        <p14:creationId xmlns:p14="http://schemas.microsoft.com/office/powerpoint/2010/main" val="13797476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C039-ACA8-430C-B8D0-B431A2393A15}"/>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20F1819A-BB40-4997-969B-B12C8BC7BD71}"/>
              </a:ext>
            </a:extLst>
          </p:cNvPr>
          <p:cNvSpPr>
            <a:spLocks noGrp="1"/>
          </p:cNvSpPr>
          <p:nvPr>
            <p:ph idx="1"/>
          </p:nvPr>
        </p:nvSpPr>
        <p:spPr>
          <a:xfrm>
            <a:off x="5338129" y="6171648"/>
            <a:ext cx="6253798" cy="795095"/>
          </a:xfrm>
        </p:spPr>
        <p:txBody>
          <a:bodyPr>
            <a:normAutofit fontScale="62500" lnSpcReduction="20000"/>
          </a:bodyPr>
          <a:lstStyle/>
          <a:p>
            <a:pPr marL="0" indent="0">
              <a:buNone/>
            </a:pPr>
            <a:r>
              <a:rPr lang="en-NZ" sz="4500" dirty="0" err="1"/>
              <a:t>Doroth</a:t>
            </a:r>
            <a:r>
              <a:rPr lang="en-NZ" sz="4500" dirty="0"/>
              <a:t> Mayer, rust and cyanotype</a:t>
            </a:r>
          </a:p>
          <a:p>
            <a:pPr marL="0" indent="0">
              <a:buNone/>
            </a:pPr>
            <a:r>
              <a:rPr lang="en-NZ" dirty="0">
                <a:hlinkClick r:id="rId2"/>
              </a:rPr>
              <a:t>https://www.dandelionunlimited.com/mixed-media-textiles</a:t>
            </a:r>
            <a:endParaRPr lang="en-NZ" dirty="0"/>
          </a:p>
          <a:p>
            <a:pPr marL="0" indent="0">
              <a:buNone/>
            </a:pPr>
            <a:endParaRPr lang="en-NZ" dirty="0"/>
          </a:p>
        </p:txBody>
      </p:sp>
      <p:pic>
        <p:nvPicPr>
          <p:cNvPr id="4" name="Picture 3" descr="Very less do we know that we can create textures and pattern with the things easily available at home. Here are few interesting ideas to try with fabric dying..">
            <a:extLst>
              <a:ext uri="{FF2B5EF4-FFF2-40B4-BE49-F238E27FC236}">
                <a16:creationId xmlns:a16="http://schemas.microsoft.com/office/drawing/2014/main" id="{F4E663E2-D6A9-4988-86CF-D5096007F8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9697" y="92627"/>
            <a:ext cx="4499928" cy="6184900"/>
          </a:xfrm>
          <a:prstGeom prst="rect">
            <a:avLst/>
          </a:prstGeom>
          <a:noFill/>
          <a:ln>
            <a:noFill/>
          </a:ln>
        </p:spPr>
      </p:pic>
      <p:pic>
        <p:nvPicPr>
          <p:cNvPr id="6146" name="Picture 2" descr="Migration, 38 x 40">
            <a:extLst>
              <a:ext uri="{FF2B5EF4-FFF2-40B4-BE49-F238E27FC236}">
                <a16:creationId xmlns:a16="http://schemas.microsoft.com/office/drawing/2014/main" id="{EC694A7A-4B7A-44B4-B7DC-A45C0825C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128" y="92627"/>
            <a:ext cx="5437346" cy="607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974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9818-2690-46BF-99C5-AF6749A988BA}"/>
              </a:ext>
            </a:extLst>
          </p:cNvPr>
          <p:cNvSpPr>
            <a:spLocks noGrp="1"/>
          </p:cNvSpPr>
          <p:nvPr>
            <p:ph type="title"/>
          </p:nvPr>
        </p:nvSpPr>
        <p:spPr>
          <a:xfrm>
            <a:off x="238125" y="365125"/>
            <a:ext cx="11115675" cy="663575"/>
          </a:xfrm>
        </p:spPr>
        <p:txBody>
          <a:bodyPr>
            <a:normAutofit fontScale="90000"/>
          </a:bodyPr>
          <a:lstStyle/>
          <a:p>
            <a:r>
              <a:rPr lang="en-NZ" dirty="0"/>
              <a:t>Jill Saxton-Smith – rust print backgrounds with </a:t>
            </a:r>
            <a:r>
              <a:rPr lang="en-NZ" dirty="0" err="1"/>
              <a:t>drypoint</a:t>
            </a:r>
            <a:r>
              <a:rPr lang="en-NZ" dirty="0"/>
              <a:t>, stamping and woodcut</a:t>
            </a:r>
          </a:p>
        </p:txBody>
      </p:sp>
      <p:sp>
        <p:nvSpPr>
          <p:cNvPr id="3" name="Content Placeholder 2">
            <a:extLst>
              <a:ext uri="{FF2B5EF4-FFF2-40B4-BE49-F238E27FC236}">
                <a16:creationId xmlns:a16="http://schemas.microsoft.com/office/drawing/2014/main" id="{B77FE4DE-43C8-4106-8949-1C7E50DD4EDE}"/>
              </a:ext>
            </a:extLst>
          </p:cNvPr>
          <p:cNvSpPr>
            <a:spLocks noGrp="1"/>
          </p:cNvSpPr>
          <p:nvPr>
            <p:ph idx="1"/>
          </p:nvPr>
        </p:nvSpPr>
        <p:spPr/>
        <p:txBody>
          <a:bodyPr/>
          <a:lstStyle/>
          <a:p>
            <a:endParaRPr lang="en-NZ" dirty="0"/>
          </a:p>
        </p:txBody>
      </p:sp>
      <p:pic>
        <p:nvPicPr>
          <p:cNvPr id="4" name="Picture 3" descr="Jill Saxton Smith - pure corruption, Rust and woodblock print">
            <a:extLst>
              <a:ext uri="{FF2B5EF4-FFF2-40B4-BE49-F238E27FC236}">
                <a16:creationId xmlns:a16="http://schemas.microsoft.com/office/drawing/2014/main" id="{180F83D8-B95D-474B-A713-572E2CB9517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0142" y="1256824"/>
            <a:ext cx="2825750" cy="3619976"/>
          </a:xfrm>
          <a:prstGeom prst="rect">
            <a:avLst/>
          </a:prstGeom>
          <a:noFill/>
          <a:ln>
            <a:noFill/>
          </a:ln>
        </p:spPr>
      </p:pic>
      <p:pic>
        <p:nvPicPr>
          <p:cNvPr id="5" name="Picture 4" descr="'Rising' by Jill Saxton Smith, woodcut and rust print">
            <a:extLst>
              <a:ext uri="{FF2B5EF4-FFF2-40B4-BE49-F238E27FC236}">
                <a16:creationId xmlns:a16="http://schemas.microsoft.com/office/drawing/2014/main" id="{1099F3AB-CEE6-4796-A329-11DD1025F2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0034" y="1256824"/>
            <a:ext cx="3099657" cy="4000976"/>
          </a:xfrm>
          <a:prstGeom prst="rect">
            <a:avLst/>
          </a:prstGeom>
          <a:noFill/>
          <a:ln>
            <a:noFill/>
          </a:ln>
        </p:spPr>
      </p:pic>
      <p:pic>
        <p:nvPicPr>
          <p:cNvPr id="6" name="Picture 5" descr="Art of Jill Saxton Smith - pure corruption, rust and woodblock print">
            <a:extLst>
              <a:ext uri="{FF2B5EF4-FFF2-40B4-BE49-F238E27FC236}">
                <a16:creationId xmlns:a16="http://schemas.microsoft.com/office/drawing/2014/main" id="{73A29CEB-794F-4E1C-96A5-875DC9E8CC2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1589" y="1256824"/>
            <a:ext cx="3234055" cy="5336540"/>
          </a:xfrm>
          <a:prstGeom prst="rect">
            <a:avLst/>
          </a:prstGeom>
          <a:noFill/>
          <a:ln>
            <a:noFill/>
          </a:ln>
        </p:spPr>
      </p:pic>
      <p:pic>
        <p:nvPicPr>
          <p:cNvPr id="7" name="Picture 6">
            <a:extLst>
              <a:ext uri="{FF2B5EF4-FFF2-40B4-BE49-F238E27FC236}">
                <a16:creationId xmlns:a16="http://schemas.microsoft.com/office/drawing/2014/main" id="{15018583-813B-4E2E-959F-F127F1D61744}"/>
              </a:ext>
            </a:extLst>
          </p:cNvPr>
          <p:cNvPicPr/>
          <p:nvPr/>
        </p:nvPicPr>
        <p:blipFill rotWithShape="1">
          <a:blip r:embed="rId5">
            <a:extLst>
              <a:ext uri="{28A0092B-C50C-407E-A947-70E740481C1C}">
                <a14:useLocalDpi xmlns:a14="http://schemas.microsoft.com/office/drawing/2010/main" val="0"/>
              </a:ext>
            </a:extLst>
          </a:blip>
          <a:srcRect l="35389" t="12376" r="35019" b="10245"/>
          <a:stretch/>
        </p:blipFill>
        <p:spPr bwMode="auto">
          <a:xfrm>
            <a:off x="3270250" y="1256824"/>
            <a:ext cx="2825750" cy="41573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32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CD16-2606-4CD2-824F-354BF88FEC66}"/>
              </a:ext>
            </a:extLst>
          </p:cNvPr>
          <p:cNvSpPr>
            <a:spLocks noGrp="1"/>
          </p:cNvSpPr>
          <p:nvPr>
            <p:ph type="title"/>
          </p:nvPr>
        </p:nvSpPr>
        <p:spPr>
          <a:xfrm>
            <a:off x="838200" y="365126"/>
            <a:ext cx="10515600" cy="315912"/>
          </a:xfrm>
        </p:spPr>
        <p:txBody>
          <a:bodyPr>
            <a:normAutofit fontScale="90000"/>
          </a:bodyPr>
          <a:lstStyle/>
          <a:p>
            <a:r>
              <a:rPr lang="en-NZ" u="sng" dirty="0">
                <a:hlinkClick r:id="rId2"/>
              </a:rPr>
              <a:t>Jennifer Coyne </a:t>
            </a:r>
            <a:r>
              <a:rPr lang="en-NZ" u="sng" dirty="0" err="1">
                <a:hlinkClick r:id="rId2"/>
              </a:rPr>
              <a:t>Qudeen</a:t>
            </a:r>
            <a:endParaRPr lang="en-NZ" dirty="0"/>
          </a:p>
        </p:txBody>
      </p:sp>
      <p:sp>
        <p:nvSpPr>
          <p:cNvPr id="3" name="Content Placeholder 2">
            <a:extLst>
              <a:ext uri="{FF2B5EF4-FFF2-40B4-BE49-F238E27FC236}">
                <a16:creationId xmlns:a16="http://schemas.microsoft.com/office/drawing/2014/main" id="{EC9A61B8-15A9-43BA-A727-382867262DCF}"/>
              </a:ext>
            </a:extLst>
          </p:cNvPr>
          <p:cNvSpPr>
            <a:spLocks noGrp="1"/>
          </p:cNvSpPr>
          <p:nvPr>
            <p:ph idx="1"/>
          </p:nvPr>
        </p:nvSpPr>
        <p:spPr/>
        <p:txBody>
          <a:bodyPr/>
          <a:lstStyle/>
          <a:p>
            <a:endParaRPr lang="en-NZ" dirty="0"/>
          </a:p>
        </p:txBody>
      </p:sp>
      <p:pic>
        <p:nvPicPr>
          <p:cNvPr id="2050" name="Picture 2" descr="Jennifer Coyne Qudeen: What if #52 | Rust dyed fabric, Rust dye, Tea bag art">
            <a:extLst>
              <a:ext uri="{FF2B5EF4-FFF2-40B4-BE49-F238E27FC236}">
                <a16:creationId xmlns:a16="http://schemas.microsoft.com/office/drawing/2014/main" id="{456F1D07-6DDD-4FBC-BA65-A841E484F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000125"/>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8927C34-3545-4EC8-8E33-10925CFE5D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229" b="13593"/>
          <a:stretch/>
        </p:blipFill>
        <p:spPr bwMode="auto">
          <a:xfrm>
            <a:off x="6505575" y="95250"/>
            <a:ext cx="53721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162FAEA-2A41-452A-8DD0-755E287F0C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958" b="22813"/>
          <a:stretch/>
        </p:blipFill>
        <p:spPr bwMode="auto">
          <a:xfrm>
            <a:off x="6505575" y="3286125"/>
            <a:ext cx="537210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824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B57C5-5EF7-49FA-A1DE-AFAA32BDA125}"/>
              </a:ext>
            </a:extLst>
          </p:cNvPr>
          <p:cNvSpPr>
            <a:spLocks noGrp="1"/>
          </p:cNvSpPr>
          <p:nvPr>
            <p:ph type="title"/>
          </p:nvPr>
        </p:nvSpPr>
        <p:spPr>
          <a:xfrm>
            <a:off x="171011" y="219075"/>
            <a:ext cx="10515600" cy="707232"/>
          </a:xfrm>
        </p:spPr>
        <p:txBody>
          <a:bodyPr/>
          <a:lstStyle/>
          <a:p>
            <a:r>
              <a:rPr lang="en-NZ" dirty="0"/>
              <a:t>Julienne Francis and Celia Walker</a:t>
            </a:r>
          </a:p>
        </p:txBody>
      </p:sp>
      <p:sp>
        <p:nvSpPr>
          <p:cNvPr id="3" name="Content Placeholder 2">
            <a:extLst>
              <a:ext uri="{FF2B5EF4-FFF2-40B4-BE49-F238E27FC236}">
                <a16:creationId xmlns:a16="http://schemas.microsoft.com/office/drawing/2014/main" id="{74EABFE7-B81F-4F84-812D-4503EC8B3E0C}"/>
              </a:ext>
            </a:extLst>
          </p:cNvPr>
          <p:cNvSpPr>
            <a:spLocks noGrp="1"/>
          </p:cNvSpPr>
          <p:nvPr>
            <p:ph idx="1"/>
          </p:nvPr>
        </p:nvSpPr>
        <p:spPr/>
        <p:txBody>
          <a:bodyPr/>
          <a:lstStyle/>
          <a:p>
            <a:endParaRPr lang="en-NZ"/>
          </a:p>
        </p:txBody>
      </p:sp>
      <p:pic>
        <p:nvPicPr>
          <p:cNvPr id="3074" name="Picture 2" descr="Julienne Francis and Celia Walker - Rust Blooms - Auckland - Eventfinda">
            <a:extLst>
              <a:ext uri="{FF2B5EF4-FFF2-40B4-BE49-F238E27FC236}">
                <a16:creationId xmlns:a16="http://schemas.microsoft.com/office/drawing/2014/main" id="{343CF18E-4850-465A-BF32-AD2529C52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11" y="876697"/>
            <a:ext cx="11849978" cy="510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248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8B02-C689-474A-8D22-75AB80790078}"/>
              </a:ext>
            </a:extLst>
          </p:cNvPr>
          <p:cNvSpPr>
            <a:spLocks noGrp="1"/>
          </p:cNvSpPr>
          <p:nvPr>
            <p:ph type="title"/>
          </p:nvPr>
        </p:nvSpPr>
        <p:spPr>
          <a:xfrm>
            <a:off x="6981824" y="365126"/>
            <a:ext cx="4371975" cy="1016000"/>
          </a:xfrm>
        </p:spPr>
        <p:txBody>
          <a:bodyPr/>
          <a:lstStyle/>
          <a:p>
            <a:r>
              <a:rPr lang="en-NZ" dirty="0"/>
              <a:t>Kelly </a:t>
            </a:r>
            <a:r>
              <a:rPr lang="en-NZ" dirty="0" err="1"/>
              <a:t>McKaig</a:t>
            </a:r>
            <a:endParaRPr lang="en-NZ" dirty="0"/>
          </a:p>
        </p:txBody>
      </p:sp>
      <p:sp>
        <p:nvSpPr>
          <p:cNvPr id="3" name="Content Placeholder 2">
            <a:extLst>
              <a:ext uri="{FF2B5EF4-FFF2-40B4-BE49-F238E27FC236}">
                <a16:creationId xmlns:a16="http://schemas.microsoft.com/office/drawing/2014/main" id="{6225134B-82FA-4C64-9C16-07230BB72289}"/>
              </a:ext>
            </a:extLst>
          </p:cNvPr>
          <p:cNvSpPr>
            <a:spLocks noGrp="1"/>
          </p:cNvSpPr>
          <p:nvPr>
            <p:ph idx="1"/>
          </p:nvPr>
        </p:nvSpPr>
        <p:spPr>
          <a:xfrm>
            <a:off x="6997725" y="5876924"/>
            <a:ext cx="5077898" cy="768349"/>
          </a:xfrm>
        </p:spPr>
        <p:txBody>
          <a:bodyPr/>
          <a:lstStyle/>
          <a:p>
            <a:pPr marL="0" indent="0">
              <a:buNone/>
            </a:pPr>
            <a:r>
              <a:rPr lang="en-NZ" dirty="0">
                <a:hlinkClick r:id="rId2"/>
              </a:rPr>
              <a:t>Kelly </a:t>
            </a:r>
            <a:r>
              <a:rPr lang="en-NZ" dirty="0" err="1">
                <a:hlinkClick r:id="rId2"/>
              </a:rPr>
              <a:t>McKaig</a:t>
            </a:r>
            <a:r>
              <a:rPr lang="en-NZ" dirty="0"/>
              <a:t> </a:t>
            </a:r>
          </a:p>
        </p:txBody>
      </p:sp>
      <p:pic>
        <p:nvPicPr>
          <p:cNvPr id="5122" name="Picture 2" descr="Orbits and Excavations: Little Square Excavation">
            <a:extLst>
              <a:ext uri="{FF2B5EF4-FFF2-40B4-BE49-F238E27FC236}">
                <a16:creationId xmlns:a16="http://schemas.microsoft.com/office/drawing/2014/main" id="{BE7134CA-8A38-4D5A-B3DB-91BB301B0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125413"/>
            <a:ext cx="6682885" cy="64198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rbits and Excavations: Nine-Patch Orbit">
            <a:extLst>
              <a:ext uri="{FF2B5EF4-FFF2-40B4-BE49-F238E27FC236}">
                <a16:creationId xmlns:a16="http://schemas.microsoft.com/office/drawing/2014/main" id="{A671DE43-ABF2-448A-881B-C1F158A15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7725" y="1247775"/>
            <a:ext cx="4520075"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666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134F7-DBE8-46EF-9FD2-D324297F5089}"/>
              </a:ext>
            </a:extLst>
          </p:cNvPr>
          <p:cNvSpPr>
            <a:spLocks noGrp="1"/>
          </p:cNvSpPr>
          <p:nvPr>
            <p:ph type="title"/>
          </p:nvPr>
        </p:nvSpPr>
        <p:spPr/>
        <p:txBody>
          <a:bodyPr/>
          <a:lstStyle/>
          <a:p>
            <a:endParaRPr lang="en-NZ"/>
          </a:p>
        </p:txBody>
      </p:sp>
      <p:sp>
        <p:nvSpPr>
          <p:cNvPr id="3" name="Content Placeholder 2">
            <a:extLst>
              <a:ext uri="{FF2B5EF4-FFF2-40B4-BE49-F238E27FC236}">
                <a16:creationId xmlns:a16="http://schemas.microsoft.com/office/drawing/2014/main" id="{027AAFF2-CECE-4DC9-94C3-B6731CFB2D66}"/>
              </a:ext>
            </a:extLst>
          </p:cNvPr>
          <p:cNvSpPr>
            <a:spLocks noGrp="1"/>
          </p:cNvSpPr>
          <p:nvPr>
            <p:ph idx="1"/>
          </p:nvPr>
        </p:nvSpPr>
        <p:spPr>
          <a:xfrm>
            <a:off x="238125" y="5422901"/>
            <a:ext cx="7827758" cy="1325562"/>
          </a:xfrm>
        </p:spPr>
        <p:txBody>
          <a:bodyPr>
            <a:normAutofit fontScale="62500" lnSpcReduction="20000"/>
          </a:bodyPr>
          <a:lstStyle/>
          <a:p>
            <a:pPr marL="0" indent="0" algn="l">
              <a:buNone/>
            </a:pPr>
            <a:r>
              <a:rPr lang="en-NZ" sz="2000" b="0" i="0" dirty="0">
                <a:solidFill>
                  <a:srgbClr val="050505"/>
                </a:solidFill>
                <a:effectLst/>
                <a:latin typeface="inherit"/>
              </a:rPr>
              <a:t>Ph.D. student, </a:t>
            </a:r>
            <a:r>
              <a:rPr lang="en-NZ" sz="2000" b="1" i="0" dirty="0">
                <a:solidFill>
                  <a:srgbClr val="050505"/>
                </a:solidFill>
                <a:effectLst/>
                <a:latin typeface="inherit"/>
              </a:rPr>
              <a:t>Heather Dewey </a:t>
            </a:r>
            <a:r>
              <a:rPr lang="en-NZ" sz="2000" b="1" i="0" dirty="0" err="1">
                <a:solidFill>
                  <a:srgbClr val="050505"/>
                </a:solidFill>
                <a:effectLst/>
                <a:latin typeface="inherit"/>
              </a:rPr>
              <a:t>Hagborg</a:t>
            </a:r>
            <a:r>
              <a:rPr lang="en-NZ" sz="2000" b="0" i="0" dirty="0">
                <a:solidFill>
                  <a:srgbClr val="050505"/>
                </a:solidFill>
                <a:effectLst/>
                <a:latin typeface="inherit"/>
              </a:rPr>
              <a:t>, has created 3D printed portraits from DNA found on cigarette butts and chewing gum on the streets of New York City.  Imagine dropping a cigarette butt, then a couple days later walking into some random Art Gallery and seeing a printing your face on the wall.</a:t>
            </a:r>
          </a:p>
          <a:p>
            <a:pPr marL="0" indent="0" algn="l">
              <a:buNone/>
            </a:pPr>
            <a:r>
              <a:rPr lang="en-NZ" sz="2000" b="0" i="0" dirty="0">
                <a:solidFill>
                  <a:srgbClr val="050505"/>
                </a:solidFill>
                <a:effectLst/>
                <a:latin typeface="inherit"/>
                <a:hlinkClick r:id="rId2"/>
              </a:rPr>
              <a:t>https://www.youtube.com/watch?v=oOwcOboKx8E</a:t>
            </a:r>
            <a:r>
              <a:rPr lang="en-NZ" sz="2000" b="0" i="0" dirty="0">
                <a:solidFill>
                  <a:srgbClr val="050505"/>
                </a:solidFill>
                <a:effectLst/>
                <a:latin typeface="inherit"/>
              </a:rPr>
              <a:t> 3 mins</a:t>
            </a:r>
          </a:p>
          <a:p>
            <a:pPr marL="0" indent="0" algn="l">
              <a:buNone/>
            </a:pPr>
            <a:r>
              <a:rPr lang="en-NZ" sz="2000" b="0" i="0" dirty="0">
                <a:solidFill>
                  <a:srgbClr val="050505"/>
                </a:solidFill>
                <a:effectLst/>
                <a:latin typeface="inherit"/>
                <a:hlinkClick r:id="rId3"/>
              </a:rPr>
              <a:t>https://www.youtube.com/watch?v=666Kq95xm1o</a:t>
            </a:r>
            <a:r>
              <a:rPr lang="en-NZ" sz="2000" b="0" i="0" dirty="0">
                <a:solidFill>
                  <a:srgbClr val="050505"/>
                </a:solidFill>
                <a:effectLst/>
                <a:latin typeface="inherit"/>
              </a:rPr>
              <a:t> 15 minute</a:t>
            </a:r>
          </a:p>
          <a:p>
            <a:pPr marL="0" indent="0" algn="l">
              <a:buNone/>
            </a:pPr>
            <a:r>
              <a:rPr lang="en-NZ" sz="2000" b="0" i="0" dirty="0">
                <a:solidFill>
                  <a:srgbClr val="050505"/>
                </a:solidFill>
                <a:effectLst/>
                <a:latin typeface="inherit"/>
                <a:hlinkClick r:id="rId4"/>
              </a:rPr>
              <a:t>https://vimeo.com/234985530</a:t>
            </a:r>
            <a:endParaRPr lang="en-NZ" sz="2000" b="0" i="0" dirty="0">
              <a:solidFill>
                <a:srgbClr val="050505"/>
              </a:solidFill>
              <a:effectLst/>
              <a:latin typeface="inherit"/>
            </a:endParaRPr>
          </a:p>
          <a:p>
            <a:pPr marL="0" indent="0" algn="l">
              <a:buNone/>
            </a:pPr>
            <a:endParaRPr lang="en-NZ" sz="2000" b="0" i="0" dirty="0">
              <a:solidFill>
                <a:srgbClr val="050505"/>
              </a:solidFill>
              <a:effectLst/>
              <a:latin typeface="inherit"/>
            </a:endParaRPr>
          </a:p>
          <a:p>
            <a:pPr marL="0" indent="0" algn="l">
              <a:buNone/>
            </a:pPr>
            <a:endParaRPr lang="en-NZ" sz="2000" b="0" i="0" dirty="0">
              <a:solidFill>
                <a:srgbClr val="050505"/>
              </a:solidFill>
              <a:effectLst/>
              <a:latin typeface="inherit"/>
            </a:endParaRPr>
          </a:p>
          <a:p>
            <a:pPr marL="0" indent="0" algn="l">
              <a:buNone/>
            </a:pPr>
            <a:endParaRPr lang="en-NZ" sz="2000" b="0" i="0" dirty="0">
              <a:solidFill>
                <a:srgbClr val="050505"/>
              </a:solidFill>
              <a:effectLst/>
              <a:latin typeface="inherit"/>
            </a:endParaRPr>
          </a:p>
        </p:txBody>
      </p:sp>
      <p:pic>
        <p:nvPicPr>
          <p:cNvPr id="4" name="Picture 2" descr="Heather Dewey-Hagborg | Probably Chelsea">
            <a:extLst>
              <a:ext uri="{FF2B5EF4-FFF2-40B4-BE49-F238E27FC236}">
                <a16:creationId xmlns:a16="http://schemas.microsoft.com/office/drawing/2014/main" id="{71A9F059-E431-4506-9217-CC72932D09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788" y="109537"/>
            <a:ext cx="3866084" cy="25727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419CCB-B7A5-410B-B575-66BCC9C8654A}"/>
              </a:ext>
            </a:extLst>
          </p:cNvPr>
          <p:cNvSpPr txBox="1"/>
          <p:nvPr/>
        </p:nvSpPr>
        <p:spPr>
          <a:xfrm>
            <a:off x="8183880" y="2673548"/>
            <a:ext cx="3769995" cy="553998"/>
          </a:xfrm>
          <a:prstGeom prst="rect">
            <a:avLst/>
          </a:prstGeom>
          <a:noFill/>
        </p:spPr>
        <p:txBody>
          <a:bodyPr wrap="square" rtlCol="0">
            <a:spAutoFit/>
          </a:bodyPr>
          <a:lstStyle/>
          <a:p>
            <a:r>
              <a:rPr lang="en-NZ" sz="1200" dirty="0">
                <a:hlinkClick r:id="rId6"/>
              </a:rPr>
              <a:t>https://deweyhagborg.com/projects/probably-chelsea</a:t>
            </a:r>
            <a:endParaRPr lang="en-NZ" sz="1200" dirty="0"/>
          </a:p>
          <a:p>
            <a:endParaRPr lang="en-NZ" dirty="0"/>
          </a:p>
        </p:txBody>
      </p:sp>
      <p:pic>
        <p:nvPicPr>
          <p:cNvPr id="1028" name="Picture 4">
            <a:extLst>
              <a:ext uri="{FF2B5EF4-FFF2-40B4-BE49-F238E27FC236}">
                <a16:creationId xmlns:a16="http://schemas.microsoft.com/office/drawing/2014/main" id="{EF974194-3D45-46F0-8718-8715F73BC1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036" y="33337"/>
            <a:ext cx="7933372" cy="53307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ther Dewey-Hagborg, &lt;em&gt;Radical Love, Chelsea Manning&lt;/em&gt; (2016). Installation at World Economic Forum in Davos. Courtesy the artists and Fridman Gallery, New York.">
            <a:extLst>
              <a:ext uri="{FF2B5EF4-FFF2-40B4-BE49-F238E27FC236}">
                <a16:creationId xmlns:a16="http://schemas.microsoft.com/office/drawing/2014/main" id="{D9E6DE6A-F07D-442A-8928-91BE120E36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05788" y="2937828"/>
            <a:ext cx="3652198" cy="2414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1BC26D-382D-44FD-B38D-1D738BB212CF}"/>
              </a:ext>
            </a:extLst>
          </p:cNvPr>
          <p:cNvSpPr txBox="1"/>
          <p:nvPr/>
        </p:nvSpPr>
        <p:spPr>
          <a:xfrm>
            <a:off x="8205788" y="5378967"/>
            <a:ext cx="3643312" cy="1231106"/>
          </a:xfrm>
          <a:prstGeom prst="rect">
            <a:avLst/>
          </a:prstGeom>
          <a:noFill/>
        </p:spPr>
        <p:txBody>
          <a:bodyPr wrap="square" rtlCol="0">
            <a:spAutoFit/>
          </a:bodyPr>
          <a:lstStyle/>
          <a:p>
            <a:r>
              <a:rPr lang="en-NZ" sz="1400" b="0" i="0" dirty="0">
                <a:effectLst/>
                <a:latin typeface="NeueHelvetica"/>
              </a:rPr>
              <a:t>Heather Dewey-</a:t>
            </a:r>
            <a:r>
              <a:rPr lang="en-NZ" sz="1400" b="0" i="0" dirty="0" err="1">
                <a:effectLst/>
                <a:latin typeface="NeueHelvetica"/>
              </a:rPr>
              <a:t>Hagborg</a:t>
            </a:r>
            <a:r>
              <a:rPr lang="en-NZ" sz="1400" b="0" i="0" dirty="0">
                <a:effectLst/>
                <a:latin typeface="NeueHelvetica"/>
              </a:rPr>
              <a:t>,</a:t>
            </a:r>
            <a:br>
              <a:rPr lang="en-NZ" sz="1400" dirty="0"/>
            </a:br>
            <a:r>
              <a:rPr lang="en-NZ" sz="1400" b="0" i="1" dirty="0">
                <a:effectLst/>
                <a:latin typeface="NeueHelvetica"/>
              </a:rPr>
              <a:t>Radical Love, Chelsea Manning</a:t>
            </a:r>
            <a:r>
              <a:rPr lang="en-NZ" sz="1400" b="0" i="0" dirty="0">
                <a:effectLst/>
                <a:latin typeface="NeueHelvetica"/>
              </a:rPr>
              <a:t> (2016). Installation at World Economic Forum in Davos. Courtesy the artists and </a:t>
            </a:r>
            <a:r>
              <a:rPr lang="en-NZ" sz="1400" b="0" i="0" dirty="0" err="1">
                <a:effectLst/>
                <a:latin typeface="NeueHelvetica"/>
              </a:rPr>
              <a:t>Fridman</a:t>
            </a:r>
            <a:r>
              <a:rPr lang="en-NZ" sz="1400" b="0" i="0" dirty="0">
                <a:effectLst/>
                <a:latin typeface="NeueHelvetica"/>
              </a:rPr>
              <a:t> Gallery, New York</a:t>
            </a:r>
            <a:r>
              <a:rPr lang="en-NZ" b="0" i="0" dirty="0">
                <a:solidFill>
                  <a:srgbClr val="7F7F7F"/>
                </a:solidFill>
                <a:effectLst/>
                <a:latin typeface="NeueHelvetica"/>
              </a:rPr>
              <a:t>.</a:t>
            </a:r>
            <a:endParaRPr lang="en-NZ" dirty="0"/>
          </a:p>
        </p:txBody>
      </p:sp>
    </p:spTree>
    <p:extLst>
      <p:ext uri="{BB962C8B-B14F-4D97-AF65-F5344CB8AC3E}">
        <p14:creationId xmlns:p14="http://schemas.microsoft.com/office/powerpoint/2010/main" val="4227452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33D08-0E92-4724-B282-FE5B4B6F131A}"/>
              </a:ext>
            </a:extLst>
          </p:cNvPr>
          <p:cNvSpPr>
            <a:spLocks noGrp="1"/>
          </p:cNvSpPr>
          <p:nvPr>
            <p:ph type="title"/>
          </p:nvPr>
        </p:nvSpPr>
        <p:spPr>
          <a:xfrm>
            <a:off x="9747616" y="247650"/>
            <a:ext cx="2187209" cy="1714500"/>
          </a:xfrm>
        </p:spPr>
        <p:txBody>
          <a:bodyPr>
            <a:normAutofit/>
          </a:bodyPr>
          <a:lstStyle/>
          <a:p>
            <a:pPr fontAlgn="base"/>
            <a:r>
              <a:rPr lang="en-NZ" dirty="0"/>
              <a:t>Maeve Coulter</a:t>
            </a:r>
          </a:p>
        </p:txBody>
      </p:sp>
      <p:sp>
        <p:nvSpPr>
          <p:cNvPr id="3" name="Content Placeholder 2">
            <a:extLst>
              <a:ext uri="{FF2B5EF4-FFF2-40B4-BE49-F238E27FC236}">
                <a16:creationId xmlns:a16="http://schemas.microsoft.com/office/drawing/2014/main" id="{2E35A31F-82BD-4C0C-AF2E-71F9B23DB379}"/>
              </a:ext>
            </a:extLst>
          </p:cNvPr>
          <p:cNvSpPr>
            <a:spLocks noGrp="1"/>
          </p:cNvSpPr>
          <p:nvPr>
            <p:ph idx="1"/>
          </p:nvPr>
        </p:nvSpPr>
        <p:spPr>
          <a:xfrm>
            <a:off x="168275" y="6353174"/>
            <a:ext cx="4466859" cy="504825"/>
          </a:xfrm>
        </p:spPr>
        <p:txBody>
          <a:bodyPr>
            <a:normAutofit fontScale="62500" lnSpcReduction="20000"/>
          </a:bodyPr>
          <a:lstStyle/>
          <a:p>
            <a:pPr marL="0" indent="0">
              <a:buNone/>
            </a:pPr>
            <a:r>
              <a:rPr lang="en-NZ" dirty="0"/>
              <a:t>Rust print. Flocked iron filings-rusted &amp; stitched. www.maevecoulter.com</a:t>
            </a:r>
          </a:p>
          <a:p>
            <a:endParaRPr lang="en-NZ" dirty="0"/>
          </a:p>
        </p:txBody>
      </p:sp>
      <p:pic>
        <p:nvPicPr>
          <p:cNvPr id="4098" name="Picture 2">
            <a:extLst>
              <a:ext uri="{FF2B5EF4-FFF2-40B4-BE49-F238E27FC236}">
                <a16:creationId xmlns:a16="http://schemas.microsoft.com/office/drawing/2014/main" id="{4B0B948D-751E-49D9-98E7-934E0288E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00011"/>
            <a:ext cx="4466859" cy="61769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meo">
            <a:extLst>
              <a:ext uri="{FF2B5EF4-FFF2-40B4-BE49-F238E27FC236}">
                <a16:creationId xmlns:a16="http://schemas.microsoft.com/office/drawing/2014/main" id="{A8691750-E494-4F21-8DCD-FC2D6B1AC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134" y="100011"/>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87E93D-9FB0-4820-97AC-67F7D53ED333}"/>
              </a:ext>
            </a:extLst>
          </p:cNvPr>
          <p:cNvSpPr txBox="1"/>
          <p:nvPr/>
        </p:nvSpPr>
        <p:spPr>
          <a:xfrm>
            <a:off x="4752975" y="5010150"/>
            <a:ext cx="7058025" cy="1600438"/>
          </a:xfrm>
          <a:prstGeom prst="rect">
            <a:avLst/>
          </a:prstGeom>
          <a:noFill/>
        </p:spPr>
        <p:txBody>
          <a:bodyPr wrap="square" rtlCol="0">
            <a:spAutoFit/>
          </a:bodyPr>
          <a:lstStyle/>
          <a:p>
            <a:r>
              <a:rPr lang="en-NZ" sz="1400" dirty="0"/>
              <a:t>These are some rust prints from my Reparation series. I refer to themes of family and identity, grief and regret, disintegration and repair. I </a:t>
            </a:r>
            <a:r>
              <a:rPr lang="en-NZ" sz="1400" dirty="0" err="1"/>
              <a:t>screenprint</a:t>
            </a:r>
            <a:r>
              <a:rPr lang="en-NZ" sz="1400" dirty="0"/>
              <a:t> using family photos that are personal yet universal. My approach is haptic. I print but replace the use of ink with flocked iron filings. The image then rusts like evanescent memories and fading family dramas. A tarnished shadow creeps across the cloth and threatens to obliterate. A simple darning stitch alludes to the notion of repair, like an incantation to restore and recall. It is my way of warding off the inevitable decline of memory, to conjure and preserve.</a:t>
            </a:r>
          </a:p>
        </p:txBody>
      </p:sp>
      <p:pic>
        <p:nvPicPr>
          <p:cNvPr id="4102" name="Picture 6">
            <a:extLst>
              <a:ext uri="{FF2B5EF4-FFF2-40B4-BE49-F238E27FC236}">
                <a16:creationId xmlns:a16="http://schemas.microsoft.com/office/drawing/2014/main" id="{8D39612F-7AFD-44AF-896A-7E9B5C17A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693"/>
          <a:stretch/>
        </p:blipFill>
        <p:spPr bwMode="auto">
          <a:xfrm>
            <a:off x="9633316" y="1762125"/>
            <a:ext cx="2301509" cy="31948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08EAF81-6BC8-4454-8ED9-47BD13A7D8BB}"/>
              </a:ext>
            </a:extLst>
          </p:cNvPr>
          <p:cNvSpPr/>
          <p:nvPr/>
        </p:nvSpPr>
        <p:spPr>
          <a:xfrm>
            <a:off x="4739348" y="6471416"/>
            <a:ext cx="4893968" cy="369332"/>
          </a:xfrm>
          <a:prstGeom prst="rect">
            <a:avLst/>
          </a:prstGeom>
        </p:spPr>
        <p:txBody>
          <a:bodyPr wrap="none">
            <a:spAutoFit/>
          </a:bodyPr>
          <a:lstStyle/>
          <a:p>
            <a:r>
              <a:rPr lang="en-NZ" dirty="0"/>
              <a:t>https://www.maevecoulter.com/work/reparation/</a:t>
            </a:r>
          </a:p>
        </p:txBody>
      </p:sp>
    </p:spTree>
    <p:extLst>
      <p:ext uri="{BB962C8B-B14F-4D97-AF65-F5344CB8AC3E}">
        <p14:creationId xmlns:p14="http://schemas.microsoft.com/office/powerpoint/2010/main" val="3806450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86E1D1-35EB-471E-A599-C065B37B8B44}"/>
              </a:ext>
            </a:extLst>
          </p:cNvPr>
          <p:cNvSpPr>
            <a:spLocks noGrp="1"/>
          </p:cNvSpPr>
          <p:nvPr>
            <p:ph idx="1"/>
          </p:nvPr>
        </p:nvSpPr>
        <p:spPr>
          <a:xfrm>
            <a:off x="838200" y="1190625"/>
            <a:ext cx="10515600" cy="4986338"/>
          </a:xfrm>
        </p:spPr>
        <p:txBody>
          <a:bodyPr>
            <a:normAutofit fontScale="77500" lnSpcReduction="20000"/>
          </a:bodyPr>
          <a:lstStyle/>
          <a:p>
            <a:pPr marL="0" indent="0">
              <a:buNone/>
            </a:pPr>
            <a:r>
              <a:rPr lang="en-NZ" dirty="0"/>
              <a:t>Everyone starts with Eco Printing</a:t>
            </a:r>
          </a:p>
          <a:p>
            <a:pPr marL="0" indent="0">
              <a:buNone/>
            </a:pPr>
            <a:endParaRPr lang="en-NZ" dirty="0"/>
          </a:p>
          <a:p>
            <a:pPr marL="0" indent="0">
              <a:buNone/>
            </a:pPr>
            <a:r>
              <a:rPr lang="en-NZ" dirty="0"/>
              <a:t>Then 30 minutes at each station – 8 people at each station rotate after 30 minutes</a:t>
            </a:r>
          </a:p>
          <a:p>
            <a:pPr marL="0" indent="0">
              <a:buNone/>
            </a:pPr>
            <a:endParaRPr lang="en-NZ" dirty="0"/>
          </a:p>
          <a:p>
            <a:pPr marL="514350" indent="-514350">
              <a:buFont typeface="+mj-lt"/>
              <a:buAutoNum type="arabicPeriod"/>
            </a:pPr>
            <a:r>
              <a:rPr lang="en-NZ" dirty="0"/>
              <a:t>Silk Mezzotint</a:t>
            </a:r>
          </a:p>
          <a:p>
            <a:pPr marL="514350" indent="-514350">
              <a:buFont typeface="+mj-lt"/>
              <a:buAutoNum type="arabicPeriod"/>
            </a:pPr>
            <a:endParaRPr lang="en-NZ" dirty="0"/>
          </a:p>
          <a:p>
            <a:pPr marL="514350" indent="-514350">
              <a:buFont typeface="+mj-lt"/>
              <a:buAutoNum type="arabicPeriod"/>
            </a:pPr>
            <a:r>
              <a:rPr lang="en-NZ" dirty="0"/>
              <a:t>Dry point  - mark making, plate  tone, chine </a:t>
            </a:r>
            <a:r>
              <a:rPr lang="en-NZ" dirty="0" err="1"/>
              <a:t>colle</a:t>
            </a:r>
            <a:endParaRPr lang="en-NZ" dirty="0"/>
          </a:p>
          <a:p>
            <a:pPr marL="514350" indent="-514350">
              <a:buFont typeface="+mj-lt"/>
              <a:buAutoNum type="arabicPeriod"/>
            </a:pPr>
            <a:endParaRPr lang="en-NZ" dirty="0"/>
          </a:p>
          <a:p>
            <a:pPr marL="514350" indent="-514350">
              <a:buFont typeface="+mj-lt"/>
              <a:buAutoNum type="arabicPeriod"/>
            </a:pPr>
            <a:r>
              <a:rPr lang="en-NZ" dirty="0"/>
              <a:t>Collograph </a:t>
            </a:r>
            <a:r>
              <a:rPr lang="en-NZ"/>
              <a:t>– plain, </a:t>
            </a:r>
            <a:r>
              <a:rPr lang="en-NZ" dirty="0"/>
              <a:t>textured, wipe away image tetra </a:t>
            </a:r>
            <a:r>
              <a:rPr lang="en-NZ" dirty="0" err="1"/>
              <a:t>pac</a:t>
            </a:r>
            <a:r>
              <a:rPr lang="en-NZ" dirty="0"/>
              <a:t> and  Pronto plate - </a:t>
            </a:r>
          </a:p>
          <a:p>
            <a:pPr marL="514350" indent="-514350">
              <a:buFont typeface="+mj-lt"/>
              <a:buAutoNum type="arabicPeriod"/>
            </a:pPr>
            <a:endParaRPr lang="en-NZ" dirty="0"/>
          </a:p>
          <a:p>
            <a:pPr marL="514350" indent="-514350">
              <a:buFont typeface="+mj-lt"/>
              <a:buAutoNum type="arabicPeriod"/>
            </a:pPr>
            <a:r>
              <a:rPr lang="en-NZ" dirty="0"/>
              <a:t>Woodcut textures</a:t>
            </a:r>
          </a:p>
          <a:p>
            <a:pPr marL="514350" indent="-514350">
              <a:buFont typeface="+mj-lt"/>
              <a:buAutoNum type="arabicPeriod"/>
            </a:pPr>
            <a:endParaRPr lang="en-NZ" dirty="0"/>
          </a:p>
          <a:p>
            <a:pPr marL="514350" indent="-514350">
              <a:buFont typeface="+mj-lt"/>
              <a:buAutoNum type="arabicPeriod"/>
            </a:pPr>
            <a:r>
              <a:rPr lang="en-NZ" dirty="0"/>
              <a:t>Mono printing – linear mono, golden open acrylics, Dan </a:t>
            </a:r>
            <a:r>
              <a:rPr lang="en-NZ" dirty="0" err="1"/>
              <a:t>Tirels</a:t>
            </a:r>
            <a:r>
              <a:rPr lang="en-NZ" dirty="0"/>
              <a:t> – mono printing with oil stick and plastic bag</a:t>
            </a:r>
          </a:p>
          <a:p>
            <a:pPr marL="514350" indent="-514350">
              <a:buFont typeface="+mj-lt"/>
              <a:buAutoNum type="arabicPeriod"/>
            </a:pPr>
            <a:endParaRPr lang="en-NZ" dirty="0"/>
          </a:p>
          <a:p>
            <a:pPr marL="0" indent="0">
              <a:buNone/>
            </a:pPr>
            <a:endParaRPr lang="en-NZ" dirty="0"/>
          </a:p>
          <a:p>
            <a:pPr marL="0" indent="0">
              <a:buNone/>
            </a:pPr>
            <a:endParaRPr lang="en-NZ" dirty="0"/>
          </a:p>
        </p:txBody>
      </p:sp>
    </p:spTree>
    <p:extLst>
      <p:ext uri="{BB962C8B-B14F-4D97-AF65-F5344CB8AC3E}">
        <p14:creationId xmlns:p14="http://schemas.microsoft.com/office/powerpoint/2010/main" val="1900670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5D46-7A7C-4F4A-9819-3DF7B23B73E3}"/>
              </a:ext>
            </a:extLst>
          </p:cNvPr>
          <p:cNvSpPr>
            <a:spLocks noGrp="1"/>
          </p:cNvSpPr>
          <p:nvPr>
            <p:ph type="title"/>
          </p:nvPr>
        </p:nvSpPr>
        <p:spPr>
          <a:xfrm>
            <a:off x="231866" y="354850"/>
            <a:ext cx="10515600" cy="436259"/>
          </a:xfrm>
        </p:spPr>
        <p:txBody>
          <a:bodyPr>
            <a:normAutofit fontScale="90000"/>
          </a:bodyPr>
          <a:lstStyle/>
          <a:p>
            <a:r>
              <a:rPr lang="en-NZ" dirty="0"/>
              <a:t>Resources</a:t>
            </a:r>
          </a:p>
        </p:txBody>
      </p:sp>
      <p:sp>
        <p:nvSpPr>
          <p:cNvPr id="3" name="Content Placeholder 2">
            <a:extLst>
              <a:ext uri="{FF2B5EF4-FFF2-40B4-BE49-F238E27FC236}">
                <a16:creationId xmlns:a16="http://schemas.microsoft.com/office/drawing/2014/main" id="{6E19483B-BDD6-457B-A417-32775BF9CB67}"/>
              </a:ext>
            </a:extLst>
          </p:cNvPr>
          <p:cNvSpPr>
            <a:spLocks noGrp="1"/>
          </p:cNvSpPr>
          <p:nvPr>
            <p:ph idx="1"/>
          </p:nvPr>
        </p:nvSpPr>
        <p:spPr>
          <a:xfrm>
            <a:off x="2691989" y="147263"/>
            <a:ext cx="9268145" cy="6481281"/>
          </a:xfrm>
        </p:spPr>
        <p:txBody>
          <a:bodyPr>
            <a:normAutofit fontScale="40000" lnSpcReduction="20000"/>
          </a:bodyPr>
          <a:lstStyle/>
          <a:p>
            <a:r>
              <a:rPr lang="en-NZ" b="1" i="0" dirty="0">
                <a:solidFill>
                  <a:srgbClr val="333333"/>
                </a:solidFill>
                <a:effectLst/>
                <a:latin typeface="Roboto"/>
              </a:rPr>
              <a:t>Perspectives on Contemporary Printmaking : Critical Writing Since 1986 </a:t>
            </a:r>
            <a:r>
              <a:rPr lang="en-NZ" b="0" i="0" dirty="0">
                <a:solidFill>
                  <a:srgbClr val="333333"/>
                </a:solidFill>
                <a:effectLst/>
                <a:latin typeface="Roboto"/>
              </a:rPr>
              <a:t>Edited by  </a:t>
            </a:r>
            <a:r>
              <a:rPr lang="en-NZ" b="0" i="0" u="none" strike="noStrike" dirty="0">
                <a:solidFill>
                  <a:srgbClr val="333333"/>
                </a:solidFill>
                <a:effectLst/>
                <a:latin typeface="Roboto"/>
                <a:hlinkClick r:id="rId2"/>
              </a:rPr>
              <a:t>Ruth Pelzer-</a:t>
            </a:r>
            <a:r>
              <a:rPr lang="en-NZ" b="0" i="0" u="none" strike="noStrike" dirty="0" err="1">
                <a:solidFill>
                  <a:srgbClr val="333333"/>
                </a:solidFill>
                <a:effectLst/>
                <a:latin typeface="Roboto"/>
                <a:hlinkClick r:id="rId2"/>
              </a:rPr>
              <a:t>Montada</a:t>
            </a:r>
            <a:endParaRPr lang="en-NZ" b="0" i="0" u="none" strike="noStrike" dirty="0">
              <a:solidFill>
                <a:srgbClr val="333333"/>
              </a:solidFill>
              <a:effectLst/>
              <a:latin typeface="Roboto"/>
            </a:endParaRPr>
          </a:p>
          <a:p>
            <a:r>
              <a:rPr lang="en-NZ" b="1" i="0" dirty="0">
                <a:solidFill>
                  <a:srgbClr val="333333"/>
                </a:solidFill>
                <a:effectLst/>
                <a:latin typeface="Roboto"/>
              </a:rPr>
              <a:t>The Printmaking Ideas Book </a:t>
            </a:r>
            <a:r>
              <a:rPr lang="en-NZ" b="0" i="0" dirty="0">
                <a:solidFill>
                  <a:srgbClr val="333333"/>
                </a:solidFill>
                <a:effectLst/>
                <a:latin typeface="Roboto"/>
              </a:rPr>
              <a:t>By (author)  </a:t>
            </a:r>
            <a:r>
              <a:rPr lang="en-NZ" b="0" i="0" u="none" strike="noStrike" dirty="0">
                <a:solidFill>
                  <a:srgbClr val="333333"/>
                </a:solidFill>
                <a:effectLst/>
                <a:latin typeface="Roboto"/>
                <a:hlinkClick r:id="rId3"/>
              </a:rPr>
              <a:t>Frances Stanfield </a:t>
            </a:r>
            <a:r>
              <a:rPr lang="en-NZ" b="0" i="0" dirty="0">
                <a:solidFill>
                  <a:srgbClr val="333333"/>
                </a:solidFill>
                <a:effectLst/>
                <a:latin typeface="Roboto"/>
              </a:rPr>
              <a:t>, By (author)  </a:t>
            </a:r>
            <a:r>
              <a:rPr lang="en-NZ" b="0" i="0" u="none" strike="noStrike" dirty="0">
                <a:solidFill>
                  <a:srgbClr val="333333"/>
                </a:solidFill>
                <a:effectLst/>
                <a:latin typeface="Roboto"/>
                <a:hlinkClick r:id="rId4"/>
              </a:rPr>
              <a:t>Lucy McGeown</a:t>
            </a:r>
            <a:endParaRPr lang="en-NZ" b="0" i="0" u="none" strike="noStrike" dirty="0">
              <a:solidFill>
                <a:srgbClr val="333333"/>
              </a:solidFill>
              <a:effectLst/>
              <a:latin typeface="Roboto"/>
            </a:endParaRPr>
          </a:p>
          <a:p>
            <a:r>
              <a:rPr lang="en-NZ" b="1" i="0" dirty="0">
                <a:solidFill>
                  <a:srgbClr val="333333"/>
                </a:solidFill>
                <a:effectLst/>
                <a:latin typeface="Roboto"/>
              </a:rPr>
              <a:t>Installations and Experimental Printmaking </a:t>
            </a:r>
            <a:r>
              <a:rPr lang="en-NZ" b="0" i="0" dirty="0">
                <a:solidFill>
                  <a:srgbClr val="333333"/>
                </a:solidFill>
                <a:effectLst/>
                <a:latin typeface="Roboto"/>
              </a:rPr>
              <a:t>By (author)  </a:t>
            </a:r>
            <a:r>
              <a:rPr lang="en-NZ" b="0" i="0" u="none" strike="noStrike" dirty="0">
                <a:solidFill>
                  <a:srgbClr val="333333"/>
                </a:solidFill>
                <a:effectLst/>
                <a:latin typeface="Roboto"/>
                <a:hlinkClick r:id="rId5"/>
              </a:rPr>
              <a:t>Alexia Tala</a:t>
            </a:r>
            <a:endParaRPr lang="en-NZ" b="1" i="0" dirty="0">
              <a:solidFill>
                <a:srgbClr val="333333"/>
              </a:solidFill>
              <a:effectLst/>
              <a:latin typeface="Roboto"/>
            </a:endParaRPr>
          </a:p>
          <a:p>
            <a:r>
              <a:rPr lang="en-NZ" b="1" i="0" dirty="0">
                <a:solidFill>
                  <a:srgbClr val="333333"/>
                </a:solidFill>
                <a:effectLst/>
                <a:latin typeface="Roboto"/>
              </a:rPr>
              <a:t>Singular and Serial: Contemporary Monotype and Monoprint </a:t>
            </a:r>
            <a:r>
              <a:rPr lang="en-NZ" b="0" i="0" dirty="0">
                <a:solidFill>
                  <a:srgbClr val="333333"/>
                </a:solidFill>
                <a:effectLst/>
                <a:latin typeface="Roboto"/>
              </a:rPr>
              <a:t>By (author)  </a:t>
            </a:r>
            <a:r>
              <a:rPr lang="en-NZ" b="0" i="0" u="none" strike="noStrike" dirty="0">
                <a:solidFill>
                  <a:srgbClr val="333333"/>
                </a:solidFill>
                <a:effectLst/>
                <a:latin typeface="Roboto"/>
                <a:hlinkClick r:id="rId6"/>
              </a:rPr>
              <a:t>Catherine </a:t>
            </a:r>
            <a:r>
              <a:rPr lang="en-NZ" b="0" i="0" u="none" strike="noStrike" dirty="0" err="1">
                <a:solidFill>
                  <a:srgbClr val="333333"/>
                </a:solidFill>
                <a:effectLst/>
                <a:latin typeface="Roboto"/>
                <a:hlinkClick r:id="rId6"/>
              </a:rPr>
              <a:t>Kernan</a:t>
            </a:r>
            <a:r>
              <a:rPr lang="en-NZ" b="0" i="0" u="none" strike="noStrike" dirty="0">
                <a:solidFill>
                  <a:srgbClr val="333333"/>
                </a:solidFill>
                <a:effectLst/>
                <a:latin typeface="Roboto"/>
                <a:hlinkClick r:id="rId6"/>
              </a:rPr>
              <a:t> </a:t>
            </a:r>
            <a:r>
              <a:rPr lang="en-NZ" b="0" i="0" dirty="0">
                <a:solidFill>
                  <a:srgbClr val="333333"/>
                </a:solidFill>
                <a:effectLst/>
                <a:latin typeface="Roboto"/>
              </a:rPr>
              <a:t>, With  </a:t>
            </a:r>
            <a:r>
              <a:rPr lang="en-NZ" b="0" i="0" u="none" strike="noStrike" dirty="0">
                <a:solidFill>
                  <a:srgbClr val="333333"/>
                </a:solidFill>
                <a:effectLst/>
                <a:latin typeface="Roboto"/>
                <a:hlinkClick r:id="rId7"/>
              </a:rPr>
              <a:t>Laura G. Einstein </a:t>
            </a:r>
            <a:r>
              <a:rPr lang="en-NZ" b="0" i="0" dirty="0">
                <a:solidFill>
                  <a:srgbClr val="333333"/>
                </a:solidFill>
                <a:effectLst/>
                <a:latin typeface="Roboto"/>
              </a:rPr>
              <a:t>, With  </a:t>
            </a:r>
            <a:r>
              <a:rPr lang="en-NZ" b="0" i="0" u="none" strike="noStrike" dirty="0">
                <a:solidFill>
                  <a:srgbClr val="333333"/>
                </a:solidFill>
                <a:effectLst/>
                <a:latin typeface="Roboto"/>
                <a:hlinkClick r:id="rId8"/>
              </a:rPr>
              <a:t>Janice </a:t>
            </a:r>
            <a:r>
              <a:rPr lang="en-NZ" b="0" i="0" u="none" strike="noStrike" dirty="0" err="1">
                <a:solidFill>
                  <a:srgbClr val="333333"/>
                </a:solidFill>
                <a:effectLst/>
                <a:latin typeface="Roboto"/>
                <a:hlinkClick r:id="rId8"/>
              </a:rPr>
              <a:t>Oresman</a:t>
            </a:r>
            <a:r>
              <a:rPr lang="en-NZ" b="0" i="0" u="none" strike="noStrike" dirty="0">
                <a:solidFill>
                  <a:srgbClr val="333333"/>
                </a:solidFill>
                <a:effectLst/>
                <a:latin typeface="Roboto"/>
                <a:hlinkClick r:id="rId8"/>
              </a:rPr>
              <a:t> </a:t>
            </a:r>
            <a:r>
              <a:rPr lang="en-NZ" b="0" i="0" dirty="0">
                <a:solidFill>
                  <a:srgbClr val="333333"/>
                </a:solidFill>
                <a:effectLst/>
                <a:latin typeface="Roboto"/>
              </a:rPr>
              <a:t>, Edited by  </a:t>
            </a:r>
            <a:r>
              <a:rPr lang="en-NZ" b="0" i="0" u="none" strike="noStrike" dirty="0">
                <a:solidFill>
                  <a:srgbClr val="333333"/>
                </a:solidFill>
                <a:effectLst/>
                <a:latin typeface="Roboto"/>
                <a:hlinkClick r:id="rId9"/>
              </a:rPr>
              <a:t>E. Ashley Rooney</a:t>
            </a:r>
            <a:endParaRPr lang="en-NZ" b="0" i="0" u="none" strike="noStrike" dirty="0">
              <a:solidFill>
                <a:srgbClr val="333333"/>
              </a:solidFill>
              <a:effectLst/>
              <a:latin typeface="Roboto"/>
            </a:endParaRPr>
          </a:p>
          <a:p>
            <a:r>
              <a:rPr lang="en-NZ" b="1" i="0" dirty="0">
                <a:solidFill>
                  <a:srgbClr val="333333"/>
                </a:solidFill>
                <a:effectLst/>
                <a:latin typeface="Roboto"/>
              </a:rPr>
              <a:t>Modern Printmaking : A Guide to Traditional and Digital Techniques </a:t>
            </a:r>
            <a:r>
              <a:rPr lang="en-NZ" b="0" i="0" dirty="0">
                <a:solidFill>
                  <a:srgbClr val="333333"/>
                </a:solidFill>
                <a:effectLst/>
                <a:latin typeface="Roboto"/>
              </a:rPr>
              <a:t>By (author)  </a:t>
            </a:r>
            <a:r>
              <a:rPr lang="en-NZ" b="0" i="0" u="none" strike="noStrike" dirty="0">
                <a:solidFill>
                  <a:srgbClr val="333333"/>
                </a:solidFill>
                <a:effectLst/>
                <a:latin typeface="Roboto"/>
                <a:hlinkClick r:id="rId10"/>
              </a:rPr>
              <a:t>Sylvie Covey</a:t>
            </a:r>
            <a:endParaRPr lang="en-NZ" b="0" i="0" u="none" strike="noStrike" dirty="0">
              <a:solidFill>
                <a:srgbClr val="333333"/>
              </a:solidFill>
              <a:effectLst/>
              <a:latin typeface="Roboto"/>
            </a:endParaRPr>
          </a:p>
          <a:p>
            <a:r>
              <a:rPr lang="en-NZ" b="1" i="0" dirty="0">
                <a:solidFill>
                  <a:srgbClr val="333333"/>
                </a:solidFill>
                <a:effectLst/>
                <a:latin typeface="Roboto"/>
              </a:rPr>
              <a:t>Printmaking Off the Beaten Track </a:t>
            </a:r>
            <a:r>
              <a:rPr lang="en-NZ" b="0" i="0" dirty="0">
                <a:solidFill>
                  <a:srgbClr val="333333"/>
                </a:solidFill>
                <a:effectLst/>
                <a:latin typeface="Roboto"/>
              </a:rPr>
              <a:t>By (author)  </a:t>
            </a:r>
            <a:r>
              <a:rPr lang="en-NZ" b="0" i="0" u="none" strike="noStrike" dirty="0">
                <a:solidFill>
                  <a:srgbClr val="333333"/>
                </a:solidFill>
                <a:effectLst/>
                <a:latin typeface="Roboto"/>
                <a:hlinkClick r:id="rId11"/>
              </a:rPr>
              <a:t>Richard Noyce</a:t>
            </a:r>
            <a:endParaRPr lang="en-NZ" b="1" i="0" dirty="0">
              <a:solidFill>
                <a:srgbClr val="333333"/>
              </a:solidFill>
              <a:effectLst/>
              <a:latin typeface="Roboto"/>
            </a:endParaRPr>
          </a:p>
          <a:p>
            <a:r>
              <a:rPr lang="en-NZ" b="1" i="0" dirty="0">
                <a:solidFill>
                  <a:srgbClr val="333333"/>
                </a:solidFill>
                <a:effectLst/>
                <a:latin typeface="Roboto"/>
              </a:rPr>
              <a:t>Critical Mass : Printmaking Beyond the Edge </a:t>
            </a:r>
            <a:r>
              <a:rPr lang="en-NZ" b="0" i="0" dirty="0">
                <a:solidFill>
                  <a:srgbClr val="333333"/>
                </a:solidFill>
                <a:effectLst/>
                <a:latin typeface="Roboto"/>
              </a:rPr>
              <a:t>By (author)  </a:t>
            </a:r>
            <a:r>
              <a:rPr lang="en-NZ" b="0" i="0" u="none" strike="noStrike" dirty="0">
                <a:solidFill>
                  <a:srgbClr val="333333"/>
                </a:solidFill>
                <a:effectLst/>
                <a:latin typeface="Roboto"/>
                <a:hlinkClick r:id="rId11"/>
              </a:rPr>
              <a:t>Richard Noyce</a:t>
            </a:r>
            <a:endParaRPr lang="en-NZ" b="0" i="0" u="none" strike="noStrike" dirty="0">
              <a:solidFill>
                <a:srgbClr val="333333"/>
              </a:solidFill>
              <a:effectLst/>
              <a:latin typeface="Roboto"/>
            </a:endParaRPr>
          </a:p>
          <a:p>
            <a:r>
              <a:rPr lang="en-NZ" dirty="0">
                <a:solidFill>
                  <a:srgbClr val="333333"/>
                </a:solidFill>
                <a:latin typeface="Roboto"/>
              </a:rPr>
              <a:t>Imprint Magazine OZ</a:t>
            </a:r>
          </a:p>
          <a:p>
            <a:r>
              <a:rPr lang="en-NZ" dirty="0">
                <a:solidFill>
                  <a:srgbClr val="333333"/>
                </a:solidFill>
                <a:latin typeface="Roboto"/>
              </a:rPr>
              <a:t>Pressing Matters UK</a:t>
            </a:r>
          </a:p>
          <a:p>
            <a:r>
              <a:rPr lang="en-NZ" sz="2800" dirty="0">
                <a:hlinkClick r:id="rId12"/>
              </a:rPr>
              <a:t>https://www.printcouncil.nz/</a:t>
            </a:r>
            <a:endParaRPr lang="en-NZ" dirty="0">
              <a:solidFill>
                <a:srgbClr val="333333"/>
              </a:solidFill>
              <a:latin typeface="Roboto"/>
            </a:endParaRPr>
          </a:p>
          <a:p>
            <a:r>
              <a:rPr lang="en-NZ" sz="2800" dirty="0">
                <a:hlinkClick r:id="rId13"/>
              </a:rPr>
              <a:t>http://tonihartillart.blogspot.com/</a:t>
            </a:r>
            <a:endParaRPr lang="en-NZ" sz="2800" dirty="0"/>
          </a:p>
          <a:p>
            <a:r>
              <a:rPr lang="en-NZ" sz="2800" dirty="0">
                <a:hlinkClick r:id="rId14"/>
              </a:rPr>
              <a:t>https://inaarraoui.com/</a:t>
            </a:r>
            <a:endParaRPr lang="en-NZ" sz="2800" dirty="0"/>
          </a:p>
          <a:p>
            <a:r>
              <a:rPr lang="en-NZ" sz="2800" dirty="0">
                <a:hlinkClick r:id="rId15"/>
              </a:rPr>
              <a:t>https://www.pressingmattersmag.com/</a:t>
            </a:r>
            <a:endParaRPr lang="en-NZ" sz="2800" dirty="0"/>
          </a:p>
          <a:p>
            <a:r>
              <a:rPr lang="en-NZ" sz="2800" dirty="0">
                <a:hlinkClick r:id="rId16"/>
              </a:rPr>
              <a:t>https://www.printcouncil.org.au/imprint-magazine/</a:t>
            </a:r>
            <a:endParaRPr lang="en-NZ" sz="2800" dirty="0"/>
          </a:p>
          <a:p>
            <a:r>
              <a:rPr lang="en-NZ" sz="2800" dirty="0">
                <a:hlinkClick r:id="rId17"/>
              </a:rPr>
              <a:t>https://civa.org/</a:t>
            </a:r>
            <a:endParaRPr lang="en-NZ" sz="2800" dirty="0"/>
          </a:p>
          <a:p>
            <a:r>
              <a:rPr lang="en-NZ" sz="2800" dirty="0">
                <a:hlinkClick r:id="rId18"/>
              </a:rPr>
              <a:t>http://www.cs.org.nz/</a:t>
            </a:r>
            <a:endParaRPr lang="en-NZ" sz="2800" dirty="0"/>
          </a:p>
          <a:p>
            <a:pPr marL="0" indent="0">
              <a:buNone/>
            </a:pPr>
            <a:r>
              <a:rPr lang="en-NZ" sz="2800" dirty="0">
                <a:hlinkClick r:id="rId19"/>
              </a:rPr>
              <a:t>https://www.pinterest.nz/triffidgirl72/_saved/</a:t>
            </a:r>
            <a:endParaRPr lang="en-NZ" sz="2800" dirty="0"/>
          </a:p>
          <a:p>
            <a:pPr marL="0" indent="0">
              <a:buNone/>
            </a:pPr>
            <a:r>
              <a:rPr lang="en-NZ" sz="2800" dirty="0">
                <a:hlinkClick r:id="rId20"/>
              </a:rPr>
              <a:t>https://www.facebook.com/groups/304856440276248</a:t>
            </a:r>
            <a:endParaRPr lang="en-NZ" sz="2800" dirty="0"/>
          </a:p>
          <a:p>
            <a:pPr marL="0" indent="0">
              <a:buNone/>
            </a:pPr>
            <a:r>
              <a:rPr lang="en-NZ" sz="2800" dirty="0">
                <a:hlinkClick r:id="rId21"/>
              </a:rPr>
              <a:t>https://www.facebook.com/125-Celebrate-125-540731813029937</a:t>
            </a:r>
            <a:endParaRPr lang="en-NZ" sz="2800" dirty="0"/>
          </a:p>
          <a:p>
            <a:pPr marL="0" indent="0">
              <a:buNone/>
            </a:pPr>
            <a:r>
              <a:rPr lang="en-NZ" sz="2800" dirty="0">
                <a:hlinkClick r:id="rId22"/>
              </a:rPr>
              <a:t>https://abc-nz.org.nz/</a:t>
            </a:r>
            <a:endParaRPr lang="en-NZ" sz="2800" dirty="0"/>
          </a:p>
          <a:p>
            <a:pPr marL="0" indent="0">
              <a:buNone/>
            </a:pPr>
            <a:r>
              <a:rPr lang="en-NZ" sz="2800" dirty="0">
                <a:hlinkClick r:id="rId23"/>
              </a:rPr>
              <a:t>http://costumeandtextile.co.nz/</a:t>
            </a:r>
            <a:endParaRPr lang="en-NZ" sz="2800" dirty="0"/>
          </a:p>
          <a:p>
            <a:pPr marL="0" indent="0">
              <a:buNone/>
            </a:pPr>
            <a:r>
              <a:rPr lang="en-NZ" sz="2800" dirty="0">
                <a:hlinkClick r:id="rId24"/>
              </a:rPr>
              <a:t>http://www.nzprintmakers.com/</a:t>
            </a:r>
            <a:endParaRPr lang="en-NZ" sz="2800" dirty="0"/>
          </a:p>
          <a:p>
            <a:pPr marL="0" indent="0">
              <a:buNone/>
            </a:pPr>
            <a:r>
              <a:rPr lang="en-NZ" sz="2800" dirty="0">
                <a:hlinkClick r:id="rId25"/>
              </a:rPr>
              <a:t>https://austinkleon.com/</a:t>
            </a:r>
            <a:endParaRPr lang="en-NZ" sz="2800" dirty="0"/>
          </a:p>
          <a:p>
            <a:pPr marL="0" indent="0">
              <a:buNone/>
            </a:pPr>
            <a:r>
              <a:rPr lang="en-NZ" sz="2800" dirty="0">
                <a:hlinkClick r:id="rId26"/>
              </a:rPr>
              <a:t>https://www.instagram.com/esther.hansen.737/</a:t>
            </a:r>
            <a:endParaRPr lang="en-NZ" sz="2800" dirty="0"/>
          </a:p>
          <a:p>
            <a:pPr marL="0" indent="0">
              <a:buNone/>
            </a:pPr>
            <a:r>
              <a:rPr lang="en-NZ" sz="2800" dirty="0">
                <a:hlinkClick r:id="rId27"/>
              </a:rPr>
              <a:t>https://www.instagram.com/vicky.mooreallen/</a:t>
            </a:r>
            <a:endParaRPr lang="en-NZ" sz="2800" dirty="0"/>
          </a:p>
          <a:p>
            <a:pPr marL="0" indent="0">
              <a:buNone/>
            </a:pPr>
            <a:endParaRPr lang="en-NZ" sz="2800" dirty="0"/>
          </a:p>
          <a:p>
            <a:endParaRPr lang="en-NZ" sz="2800" dirty="0"/>
          </a:p>
          <a:p>
            <a:endParaRPr lang="en-NZ" dirty="0">
              <a:solidFill>
                <a:srgbClr val="333333"/>
              </a:solidFill>
              <a:latin typeface="Roboto"/>
            </a:endParaRPr>
          </a:p>
          <a:p>
            <a:endParaRPr lang="en-NZ" dirty="0">
              <a:solidFill>
                <a:srgbClr val="333333"/>
              </a:solidFill>
              <a:latin typeface="Roboto"/>
            </a:endParaRPr>
          </a:p>
          <a:p>
            <a:endParaRPr lang="en-NZ" dirty="0">
              <a:solidFill>
                <a:srgbClr val="333333"/>
              </a:solidFill>
              <a:latin typeface="Roboto"/>
            </a:endParaRPr>
          </a:p>
          <a:p>
            <a:endParaRPr lang="en-NZ" b="1" i="0" dirty="0">
              <a:solidFill>
                <a:srgbClr val="333333"/>
              </a:solidFill>
              <a:effectLst/>
              <a:latin typeface="Roboto"/>
            </a:endParaRPr>
          </a:p>
          <a:p>
            <a:endParaRPr lang="en-NZ" dirty="0"/>
          </a:p>
        </p:txBody>
      </p:sp>
      <p:pic>
        <p:nvPicPr>
          <p:cNvPr id="2050" name="Picture 2" descr="Perspectives on Contemporary Printmaking">
            <a:extLst>
              <a:ext uri="{FF2B5EF4-FFF2-40B4-BE49-F238E27FC236}">
                <a16:creationId xmlns:a16="http://schemas.microsoft.com/office/drawing/2014/main" id="{67FE7BDE-783C-407A-B923-611CE40B136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92353" y="791109"/>
            <a:ext cx="1773936" cy="26575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itical Mass">
            <a:extLst>
              <a:ext uri="{FF2B5EF4-FFF2-40B4-BE49-F238E27FC236}">
                <a16:creationId xmlns:a16="http://schemas.microsoft.com/office/drawing/2014/main" id="{11AAAC9B-29C3-4BB1-BC1E-5530200F375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1866" y="3626778"/>
            <a:ext cx="2378900" cy="300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046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2790</TotalTime>
  <Words>3870</Words>
  <Application>Microsoft Office PowerPoint</Application>
  <PresentationFormat>Widescreen</PresentationFormat>
  <Paragraphs>254</Paragraphs>
  <Slides>70</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70</vt:i4>
      </vt:variant>
    </vt:vector>
  </HeadingPairs>
  <TitlesOfParts>
    <vt:vector size="83" baseType="lpstr">
      <vt:lpstr>Arial</vt:lpstr>
      <vt:lpstr>Calibri</vt:lpstr>
      <vt:lpstr>Calibri Light</vt:lpstr>
      <vt:lpstr>inherit</vt:lpstr>
      <vt:lpstr>interface</vt:lpstr>
      <vt:lpstr>Lato</vt:lpstr>
      <vt:lpstr>NeueHelvetica</vt:lpstr>
      <vt:lpstr>Open Sans</vt:lpstr>
      <vt:lpstr>Proxima Nova</vt:lpstr>
      <vt:lpstr>roboto</vt:lpstr>
      <vt:lpstr>roboto</vt:lpstr>
      <vt:lpstr>Verdana</vt:lpstr>
      <vt:lpstr>Office Theme</vt:lpstr>
      <vt:lpstr>Practical Printmaking Palooza – Print techniques from Junior to Senior – PART 1 ANZAAE 3 hour print workshop Esther Hansen, Kate Rivers, Bridget Burnett and friends</vt:lpstr>
      <vt:lpstr>PowerPoint Presentation</vt:lpstr>
      <vt:lpstr>PowerPoint Presentation</vt:lpstr>
      <vt:lpstr>OUR ART DEPARTMENT</vt:lpstr>
      <vt:lpstr>PowerPoint Presentation</vt:lpstr>
      <vt:lpstr>PowerPoint Presentation</vt:lpstr>
      <vt:lpstr>PowerPoint Presentation</vt:lpstr>
      <vt:lpstr>PowerPoint Presentation</vt:lpstr>
      <vt:lpstr>Resources</vt:lpstr>
      <vt:lpstr>PowerPoint Presentation</vt:lpstr>
      <vt:lpstr>Esther’s work</vt:lpstr>
      <vt:lpstr>PowerPoint Presentation</vt:lpstr>
      <vt:lpstr>PowerPoint Presentation</vt:lpstr>
      <vt:lpstr>PowerPoint Presentation</vt:lpstr>
      <vt:lpstr>PowerPoint Presentation</vt:lpstr>
      <vt:lpstr>She Speaks 2018</vt:lpstr>
      <vt:lpstr>PowerPoint Presentation</vt:lpstr>
      <vt:lpstr>PowerPoint Presentation</vt:lpstr>
      <vt:lpstr>PowerPoint Presentation</vt:lpstr>
      <vt:lpstr>Esther Hansen (Pukekohe), Bee Box Book, 2019 </vt:lpstr>
      <vt:lpstr>Jodi-Ann Tautari (Hamilton), Mohinui A424, 2019</vt:lpstr>
      <vt:lpstr>PowerPoint Presentation</vt:lpstr>
      <vt:lpstr>Jodi-Ann Tautari 1970 - 2020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 Printing</vt:lpstr>
      <vt:lpstr>Drawing sequence  PHS Student Aleisha Neary 2018 </vt:lpstr>
      <vt:lpstr>Eco printing</vt:lpstr>
      <vt:lpstr>Erinna  Law-Szalay</vt:lpstr>
      <vt:lpstr>PowerPoint Presentation</vt:lpstr>
      <vt:lpstr>Elke Campforts drawing into eco prints</vt:lpstr>
      <vt:lpstr>PowerPoint Presentation</vt:lpstr>
      <vt:lpstr>Kate Gorringe-Smith</vt:lpstr>
      <vt:lpstr>Aleisha Neary 2018 eco print and dry-point print</vt:lpstr>
      <vt:lpstr>Silk Mezzotint</vt:lpstr>
      <vt:lpstr>Silk Mezzotint</vt:lpstr>
      <vt:lpstr>Jude Gordon</vt:lpstr>
      <vt:lpstr>Lo Fi print processes</vt:lpstr>
      <vt:lpstr>flower hammering/pounding technique https://rebeccadesnos.com/blogs/journal/a-botanical-mandala-on-fabric</vt:lpstr>
      <vt:lpstr>Cyanotype</vt:lpstr>
      <vt:lpstr>PowerPoint Presentation</vt:lpstr>
      <vt:lpstr>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Jonpaul Smith</vt:lpstr>
      <vt:lpstr>PowerPoint Presentation</vt:lpstr>
      <vt:lpstr>PowerPoint Presentation</vt:lpstr>
      <vt:lpstr>L Jackson, Paint and pen on Cyanotype background with hand embroidery. Buy it at Two &amp; Six, Brixton Village</vt:lpstr>
      <vt:lpstr>Rust prints</vt:lpstr>
      <vt:lpstr>PowerPoint Presentation</vt:lpstr>
      <vt:lpstr>Jill Saxton-Smith – rust print backgrounds with drypoint, stamping and woodcut</vt:lpstr>
      <vt:lpstr>Jennifer Coyne Qudeen</vt:lpstr>
      <vt:lpstr>Julienne Francis and Celia Walker</vt:lpstr>
      <vt:lpstr>Kelly McKaig</vt:lpstr>
      <vt:lpstr>Maeve Coulter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ANZAAE</dc:title>
  <dc:creator>Esther Hansen</dc:creator>
  <cp:lastModifiedBy>Emma Wise</cp:lastModifiedBy>
  <cp:revision>4</cp:revision>
  <dcterms:created xsi:type="dcterms:W3CDTF">2021-04-04T22:34:45Z</dcterms:created>
  <dcterms:modified xsi:type="dcterms:W3CDTF">2022-10-01T22:14:44Z</dcterms:modified>
</cp:coreProperties>
</file>