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75610aeb2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75610aeb2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75610aeb2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375610aeb2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75610aeb2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2375610aeb2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Huia in relation to name waka huia and translate Maori words</a:t>
            </a:r>
            <a:endParaRPr/>
          </a:p>
        </p:txBody>
      </p:sp>
      <p:sp>
        <p:nvSpPr>
          <p:cNvPr id="65" name="Google Shape;65;g2375610aeb2_0_1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75610aeb2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2375610aeb2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75610aeb2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https://www.tepapa.govt.nz/about/what-we-do/our-history#The%20meaning%20of%20Te%20Papa%20Tongarewa</a:t>
            </a:r>
            <a:endParaRPr/>
          </a:p>
        </p:txBody>
      </p:sp>
      <p:sp>
        <p:nvSpPr>
          <p:cNvPr id="81" name="Google Shape;81;g2375610aeb2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75610aeb2_0_4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375610aeb2_0_4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375610aeb2_0_4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375610aeb2_0_4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75610aeb2_0_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375610aeb2_0_4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75610aeb2_0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375610aeb2_0_3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75610aeb2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75610aeb2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objectspace.org.nz/exhibitions/precious-cargo/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s://cargocollective.com/jeff-bartlett/filter/Maori/WAKA-HUIA-Sculpted-Cartography" TargetMode="External"/><Relationship Id="rId6" Type="http://schemas.openxmlformats.org/officeDocument/2006/relationships/hyperlink" Target="https://christchurchartgallery.org.nz/media/uploads/2020_04/Worksheet-Waka_huia-FINAL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tuff.co.nz/dominion-post/news/kapiti/6689829/Treasure-box-mystery-has-police-baffled" TargetMode="External"/><Relationship Id="rId4" Type="http://schemas.openxmlformats.org/officeDocument/2006/relationships/hyperlink" Target="https://www.nzherald.co.nz/whanganui-chronicle/news/special-vessels-for-new-mothers/RVXIUFTYPR7CMFVQOKSB5QM3O4/" TargetMode="External"/><Relationship Id="rId5" Type="http://schemas.openxmlformats.org/officeDocument/2006/relationships/hyperlink" Target="https://www.odt.co.nz/lifestyle/magazine/cool-myster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hyperlink" Target="https://collections.tepapa.govt.nz/topic/2407" TargetMode="External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collections.tepapa.govt.nz/ObjectDetails.aspx?oid=213660" TargetMode="External"/><Relationship Id="rId4" Type="http://schemas.openxmlformats.org/officeDocument/2006/relationships/image" Target="../media/image10.jpg"/><Relationship Id="rId5" Type="http://schemas.openxmlformats.org/officeDocument/2006/relationships/hyperlink" Target="http://collections.tepapa.govt.nz/ObjectDetails.aspx?oid=21366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Relationship Id="rId9" Type="http://schemas.openxmlformats.org/officeDocument/2006/relationships/image" Target="../media/image7.png"/><Relationship Id="rId5" Type="http://schemas.openxmlformats.org/officeDocument/2006/relationships/image" Target="../media/image2.jpg"/><Relationship Id="rId6" Type="http://schemas.openxmlformats.org/officeDocument/2006/relationships/image" Target="../media/image1.jpg"/><Relationship Id="rId7" Type="http://schemas.openxmlformats.org/officeDocument/2006/relationships/hyperlink" Target="https://www.facebook.com/watch/?v=685557162267023" TargetMode="External"/><Relationship Id="rId8" Type="http://schemas.openxmlformats.org/officeDocument/2006/relationships/hyperlink" Target="https://pataka.org.nz/whats/exhibitions/stevei-houkamau-he-kakano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rnz.co.nz/national/programmes/ninetonoon/audio/2561711/feature-guest-manos-nathan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rnz.co.nz/national/programmes/standing-room-only/audio/2018642684/clay-artist-wi-taepa-s-retrospective" TargetMode="External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Waka huia &amp; Papahou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“RAW” teacher research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199100" y="1619325"/>
            <a:ext cx="3483900" cy="77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Tim Wigmore Precious cargo</a:t>
            </a:r>
            <a:endParaRPr/>
          </a:p>
        </p:txBody>
      </p:sp>
      <p:pic>
        <p:nvPicPr>
          <p:cNvPr descr="http://citygallery.org.nz/sites/default/files/TimWigmoreWeb.jpg" id="139" name="Google Shape;1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090" y="2522850"/>
            <a:ext cx="5325746" cy="24718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5145750" y="194825"/>
            <a:ext cx="33696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https://cargocollective.com/jeff-bartlett/filter/Maori/WAKA-HUIA-Sculpted-Cartography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https://christchurchartgallery.org.nz/media/uploads/2020_04/Worksheet-Waka_huia-FINAL.pdf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 links for discussions: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Treasure box mystery has people baffled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Special Vessels for new mothers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Cool waka huia mystery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02870" y="0"/>
            <a:ext cx="904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Waka huia</a:t>
            </a:r>
            <a:r>
              <a:rPr lang="en"/>
              <a:t> and </a:t>
            </a:r>
            <a:r>
              <a:rPr b="1" lang="en"/>
              <a:t>Papa hou – Maori treasure containers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74308" y="826369"/>
            <a:ext cx="55521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Store a person's most prized personal possessions. Traditionally; hei-tiki (pendants), </a:t>
            </a:r>
            <a:r>
              <a:rPr b="1" lang="en" sz="1800"/>
              <a:t>huia</a:t>
            </a:r>
            <a:r>
              <a:rPr lang="en" sz="1800"/>
              <a:t> tail feathers), heru (hair combs) and other items of  personal adornment.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Historically designed to be suspended from the ceiling of whare where their beautifully carved and decorated undersides could be appreciated. 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descr="http://www.teara.govt.nz/files/37311-wmu.jpg" id="69" name="Google Shape;69;p15"/>
          <p:cNvPicPr preferRelativeResize="0"/>
          <p:nvPr/>
        </p:nvPicPr>
        <p:blipFill rotWithShape="1">
          <a:blip r:embed="rId3">
            <a:alphaModFix/>
          </a:blip>
          <a:srcRect b="16711" l="0" r="0" t="14715"/>
          <a:stretch/>
        </p:blipFill>
        <p:spPr>
          <a:xfrm>
            <a:off x="5529739" y="766361"/>
            <a:ext cx="3614261" cy="175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441830" y="2965182"/>
            <a:ext cx="45807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prized taonga - gifted between generations,  hapu (sub-tribes), whanau (families), and individuals to acknowledge relationships and friendships.</a:t>
            </a:r>
            <a:endParaRPr sz="1100"/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24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 Papa overview including the mana and tapu of these vessels</a:t>
            </a:r>
            <a:endParaRPr sz="1100"/>
          </a:p>
        </p:txBody>
      </p:sp>
      <p:pic>
        <p:nvPicPr>
          <p:cNvPr descr="http://www.teara.govt.nz/files/o-1738-wmu.jpg" id="71" name="Google Shape;7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486" y="2906077"/>
            <a:ext cx="3740466" cy="203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422910" y="390001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Te Papa Museum</a:t>
            </a:r>
            <a:endParaRPr/>
          </a:p>
        </p:txBody>
      </p:sp>
      <p:pic>
        <p:nvPicPr>
          <p:cNvPr descr="http://ecs.victoria.ac.nz/foswiki/pub/Events/MODELS2011/Venue/Te_Papa_from_Cable_St.jpg" id="77" name="Google Shape;77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025" y="1088707"/>
            <a:ext cx="9226500" cy="30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68592" y="436842"/>
            <a:ext cx="83955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a museum be considered a treasure box?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b="1" lang="en"/>
              <a:t>Did you know the m</a:t>
            </a:r>
            <a:r>
              <a:rPr b="1" lang="en"/>
              <a:t>eaning of ‘Te Papa Tongarewa’</a:t>
            </a:r>
            <a:br>
              <a:rPr b="1" lang="en"/>
            </a:b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628650" y="692356"/>
            <a:ext cx="66066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 Māori name literally means ‘container of treasures'. 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 name is made up of two classical Maori expressions with more than one meaning: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628650" y="1686529"/>
            <a:ext cx="55755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Papatūānuku (Earth Mother) – including New Zealand, where the Museum is 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papahou (carved Māori treasure box)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beloved homeland – te papa kāinga.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Tongarewa: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type of greenstone, such as the mauri (life force) stone on The Marae 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other kind of treasure, such as a well-loved chiefly person.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625793" y="3627170"/>
            <a:ext cx="8037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fuller interpretation of the name Te Papa Tongarewa is therefore: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‘our container of treasured things and people that spring from Mother Earth here in New Zealand’.</a:t>
            </a:r>
            <a:endParaRPr sz="1100"/>
          </a:p>
        </p:txBody>
      </p:sp>
      <p:pic>
        <p:nvPicPr>
          <p:cNvPr descr="Papahou (treasure box) 1800-1850, Maker unknown, Northland. Oldman Collection. Gift of the New Zealand Government, 1992. Te Papa " id="87" name="Google Shape;87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8216" y="1372161"/>
            <a:ext cx="2159334" cy="161950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6938224" y="2634476"/>
            <a:ext cx="1909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7647B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                        </a:t>
            </a:r>
            <a:r>
              <a:rPr b="1" i="0" lang="en" sz="800" u="sng" cap="none" strike="noStrike">
                <a:solidFill>
                  <a:srgbClr val="7647BD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Papahou (treasure box)</a:t>
            </a:r>
            <a:r>
              <a:rPr b="0" i="0" lang="en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b="0" i="0" lang="en" sz="800" u="none" cap="none" strike="noStrike">
                <a:solidFill>
                  <a:srgbClr val="7647B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1800-1850, Maker unknown, Northland. Oldman Collection. Gift of the New Zealand Government, 1992. Te Papa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565785" y="1"/>
            <a:ext cx="78867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Guangdong Museum in China</a:t>
            </a:r>
            <a:endParaRPr/>
          </a:p>
        </p:txBody>
      </p:sp>
      <p:pic>
        <p:nvPicPr>
          <p:cNvPr descr="http://www.visionsoftravel.org/wp-content/uploads/2013/09/C360_2013-06-08-15-35-25-829.jpg" id="94" name="Google Shape;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" y="608648"/>
            <a:ext cx="5080635" cy="38104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645795" y="4419125"/>
            <a:ext cx="7806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is designed to look like a treasure box</a:t>
            </a:r>
            <a:endParaRPr sz="1100"/>
          </a:p>
        </p:txBody>
      </p:sp>
      <p:pic>
        <p:nvPicPr>
          <p:cNvPr descr="http://www.christies.com/lotfinderimages/d51821/d5182181l.jpg" id="96" name="Google Shape;96;p18"/>
          <p:cNvPicPr preferRelativeResize="0"/>
          <p:nvPr/>
        </p:nvPicPr>
        <p:blipFill rotWithShape="1">
          <a:blip r:embed="rId4">
            <a:alphaModFix/>
          </a:blip>
          <a:srcRect b="4982" l="0" r="27735" t="7459"/>
          <a:stretch/>
        </p:blipFill>
        <p:spPr>
          <a:xfrm>
            <a:off x="5971699" y="590062"/>
            <a:ext cx="2480786" cy="384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http://www.navjot-singh.com/uploads/3/1/7/4/3174873/7019850_orig.jpg" id="102" name="Google Shape;102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144" y="273844"/>
            <a:ext cx="5880000" cy="391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2.world-architects.com/files/projects/30843/images/6_almond.jpg" id="103" name="Google Shape;10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0884" y="273844"/>
            <a:ext cx="2625688" cy="391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325144" y="4277677"/>
            <a:ext cx="846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Aerial view of the museum from a nearby hotel and the interior…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628650" y="1369219"/>
            <a:ext cx="2963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Ai Wei Wei 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Treasure Box 2014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Contemporary art made to look like traditional treasure box or display.</a:t>
            </a:r>
            <a:endParaRPr/>
          </a:p>
        </p:txBody>
      </p:sp>
      <p:pic>
        <p:nvPicPr>
          <p:cNvPr descr="https://d1inegp6v2yuxm.cloudfront.net/royal-academy/image/upload/c_limit,dpr_1.0,f_auto,w_400/umycv7rxqvjidofketpr.jpg"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8411" r="12755" t="8792"/>
          <a:stretch/>
        </p:blipFill>
        <p:spPr>
          <a:xfrm>
            <a:off x="4417695" y="770929"/>
            <a:ext cx="4097655" cy="379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2446020" y="116542"/>
            <a:ext cx="6366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Contemporary Waka Huia ideas and examples…</a:t>
            </a:r>
            <a:endParaRPr/>
          </a:p>
        </p:txBody>
      </p:sp>
      <p:pic>
        <p:nvPicPr>
          <p:cNvPr descr="http://www.warwickhenderson.co.nz/paintings/robyn-kahukiwa/lg_TeWakaHuiaDiptych.jpg" id="116" name="Google Shape;1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11" y="81676"/>
            <a:ext cx="2072639" cy="1372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-media-cache-ak0.pinimg.com/236x/08/f5/be/08f5bebba03bbc2bda33f50ed32912d8.jpg" id="117" name="Google Shape;11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0172" y="1110762"/>
            <a:ext cx="2139080" cy="2139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oi.co.nz/ProductImages/1427.jpg" id="118" name="Google Shape;118;p21"/>
          <p:cNvPicPr preferRelativeResize="0"/>
          <p:nvPr/>
        </p:nvPicPr>
        <p:blipFill rotWithShape="1">
          <a:blip r:embed="rId5">
            <a:alphaModFix/>
          </a:blip>
          <a:srcRect b="6716" l="23952" r="25128" t="8263"/>
          <a:stretch/>
        </p:blipFill>
        <p:spPr>
          <a:xfrm>
            <a:off x="7659240" y="931022"/>
            <a:ext cx="1345882" cy="374570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197906" y="1635488"/>
            <a:ext cx="2139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‘Te Waka Huia (diptych)’ by Robyn Kahukiwa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1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4318" r="3803" t="11730"/>
          <a:stretch/>
        </p:blipFill>
        <p:spPr>
          <a:xfrm>
            <a:off x="4395983" y="3287717"/>
            <a:ext cx="312900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4493225" y="2461925"/>
            <a:ext cx="102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A korero with Todd Couper</a:t>
            </a: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191400" y="2112800"/>
            <a:ext cx="318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Stevei Houkamau (Ngāti Porou, Te Whānau a Apanui, Scotland)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7900" y="3287725"/>
            <a:ext cx="2783673" cy="185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628650" y="1369220"/>
            <a:ext cx="7886700" cy="48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Manos Nathan interview on RNZ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225" y="1755395"/>
            <a:ext cx="3980773" cy="298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6428825" y="1037400"/>
            <a:ext cx="214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Wi Taepa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6773" y="1516170"/>
            <a:ext cx="1990387" cy="298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