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Gloria Hallelujah"/>
      <p:regular r:id="rId17"/>
    </p:embeddedFont>
    <p:embeddedFont>
      <p:font typeface="Montserrat"/>
      <p:regular r:id="rId18"/>
      <p:bold r:id="rId19"/>
      <p:italic r:id="rId20"/>
      <p:boldItalic r:id="rId21"/>
    </p:embeddedFont>
    <p:embeddedFont>
      <p:font typeface="Lora"/>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italic.fntdata"/><Relationship Id="rId22" Type="http://schemas.openxmlformats.org/officeDocument/2006/relationships/font" Target="fonts/Lora-regular.fntdata"/><Relationship Id="rId21" Type="http://schemas.openxmlformats.org/officeDocument/2006/relationships/font" Target="fonts/Montserrat-boldItalic.fntdata"/><Relationship Id="rId24" Type="http://schemas.openxmlformats.org/officeDocument/2006/relationships/font" Target="fonts/Lora-italic.fntdata"/><Relationship Id="rId23" Type="http://schemas.openxmlformats.org/officeDocument/2006/relationships/font" Target="fonts/Lor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Lora-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GloriaHallelujah-regular.fntdata"/><Relationship Id="rId16" Type="http://schemas.openxmlformats.org/officeDocument/2006/relationships/slide" Target="slides/slide11.xml"/><Relationship Id="rId19" Type="http://schemas.openxmlformats.org/officeDocument/2006/relationships/font" Target="fonts/Montserrat-bold.fntdata"/><Relationship Id="rId18" Type="http://schemas.openxmlformats.org/officeDocument/2006/relationships/font" Target="fonts/Montserra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tagomuseum.nz/blog/he-taoka-o-te-ra-object-of-the-day-4/"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2bec6a60a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2bec6a60a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2bec6a60a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2bec6a60a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2bec6a60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2bec6a60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40000"/>
              </a:lnSpc>
              <a:spcBef>
                <a:spcPts val="0"/>
              </a:spcBef>
              <a:spcAft>
                <a:spcPts val="0"/>
              </a:spcAft>
              <a:buNone/>
            </a:pPr>
            <a:r>
              <a:rPr b="1" lang="en" sz="2407">
                <a:solidFill>
                  <a:srgbClr val="1A1A1A"/>
                </a:solidFill>
                <a:highlight>
                  <a:srgbClr val="FFFFFF"/>
                </a:highlight>
              </a:rPr>
              <a:t>Posted 09 Jul 16 by Jamie Metzger - </a:t>
            </a:r>
            <a:r>
              <a:rPr b="1" lang="en" sz="2407" u="sng">
                <a:solidFill>
                  <a:schemeClr val="hlink"/>
                </a:solidFill>
                <a:highlight>
                  <a:srgbClr val="FFFFFF"/>
                </a:highlight>
                <a:hlinkClick r:id="rId2"/>
              </a:rPr>
              <a:t>https://otagomuseum.nz/blog/he-taoka-o-te-ra-object-of-the-day-4/</a:t>
            </a:r>
            <a:endParaRPr b="1" sz="2407">
              <a:solidFill>
                <a:srgbClr val="1A1A1A"/>
              </a:solidFill>
              <a:highlight>
                <a:srgbClr val="FFFFFF"/>
              </a:highlight>
            </a:endParaRPr>
          </a:p>
          <a:p>
            <a:pPr indent="0" lvl="0" marL="0" rtl="0" algn="l">
              <a:lnSpc>
                <a:spcPct val="140000"/>
              </a:lnSpc>
              <a:spcBef>
                <a:spcPts val="800"/>
              </a:spcBef>
              <a:spcAft>
                <a:spcPts val="800"/>
              </a:spcAft>
              <a:buClr>
                <a:schemeClr val="dk1"/>
              </a:buClr>
              <a:buSzPts val="1100"/>
              <a:buFont typeface="Arial"/>
              <a:buNone/>
            </a:pPr>
            <a:r>
              <a:t/>
            </a:r>
            <a:endParaRPr b="1" sz="2407">
              <a:solidFill>
                <a:srgbClr val="1A1A1A"/>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2bec6a60a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2bec6a60a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2bec6a60a6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2bec6a60a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2bec6a60a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2bec6a60a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2bec6a60a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2bec6a60a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2bec6a60a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2bec6a60a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39700" marR="139700" rtl="0" algn="l">
              <a:lnSpc>
                <a:spcPct val="200000"/>
              </a:lnSpc>
              <a:spcBef>
                <a:spcPts val="0"/>
              </a:spcBef>
              <a:spcAft>
                <a:spcPts val="0"/>
              </a:spcAft>
              <a:buClr>
                <a:schemeClr val="dk1"/>
              </a:buClr>
              <a:buSzPts val="1100"/>
              <a:buFont typeface="Arial"/>
              <a:buNone/>
            </a:pPr>
            <a:r>
              <a:rPr b="1" lang="en" sz="1200">
                <a:solidFill>
                  <a:srgbClr val="120E10"/>
                </a:solidFill>
                <a:highlight>
                  <a:srgbClr val="FFFFFF"/>
                </a:highlight>
              </a:rPr>
              <a:t>Name</a:t>
            </a:r>
            <a:endParaRPr b="1"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lang="en" sz="1200">
                <a:solidFill>
                  <a:srgbClr val="120E10"/>
                </a:solidFill>
                <a:highlight>
                  <a:srgbClr val="FFFFFF"/>
                </a:highlight>
              </a:rPr>
              <a:t>Gourd Container</a:t>
            </a:r>
            <a:endParaRPr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b="1" lang="en" sz="1200">
                <a:solidFill>
                  <a:srgbClr val="120E10"/>
                </a:solidFill>
                <a:highlight>
                  <a:srgbClr val="FFFFFF"/>
                </a:highlight>
              </a:rPr>
              <a:t>Production</a:t>
            </a:r>
            <a:endParaRPr b="1"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lang="en" sz="1200">
                <a:solidFill>
                  <a:srgbClr val="120E10"/>
                </a:solidFill>
                <a:highlight>
                  <a:srgbClr val="FFFFFF"/>
                </a:highlight>
              </a:rPr>
              <a:t>New Caledonia</a:t>
            </a:r>
            <a:endParaRPr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b="1" lang="en" sz="1200">
                <a:solidFill>
                  <a:srgbClr val="120E10"/>
                </a:solidFill>
                <a:highlight>
                  <a:srgbClr val="FFFFFF"/>
                </a:highlight>
              </a:rPr>
              <a:t>Classification</a:t>
            </a:r>
            <a:endParaRPr b="1"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lang="en" sz="1200">
                <a:solidFill>
                  <a:srgbClr val="120E10"/>
                </a:solidFill>
                <a:highlight>
                  <a:srgbClr val="FFFFFF"/>
                </a:highlight>
              </a:rPr>
              <a:t>containers</a:t>
            </a:r>
            <a:endParaRPr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b="1" lang="en" sz="1200">
                <a:solidFill>
                  <a:srgbClr val="120E10"/>
                </a:solidFill>
                <a:highlight>
                  <a:srgbClr val="FFFFFF"/>
                </a:highlight>
              </a:rPr>
              <a:t>Materials</a:t>
            </a:r>
            <a:endParaRPr b="1"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lang="en" sz="1200">
                <a:solidFill>
                  <a:srgbClr val="120E10"/>
                </a:solidFill>
                <a:highlight>
                  <a:srgbClr val="FFFFFF"/>
                </a:highlight>
              </a:rPr>
              <a:t>gourd</a:t>
            </a:r>
            <a:endParaRPr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b="1" lang="en" sz="1200">
                <a:solidFill>
                  <a:srgbClr val="120E10"/>
                </a:solidFill>
                <a:highlight>
                  <a:srgbClr val="FFFFFF"/>
                </a:highlight>
              </a:rPr>
              <a:t>Dimensions</a:t>
            </a:r>
            <a:endParaRPr b="1"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lang="en" sz="1200">
                <a:solidFill>
                  <a:srgbClr val="120E10"/>
                </a:solidFill>
                <a:highlight>
                  <a:srgbClr val="FFFFFF"/>
                </a:highlight>
              </a:rPr>
              <a:t>270mm, 220mm</a:t>
            </a:r>
            <a:endParaRPr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b="1" lang="en" sz="1200">
                <a:solidFill>
                  <a:srgbClr val="120E10"/>
                </a:solidFill>
                <a:highlight>
                  <a:srgbClr val="FFFFFF"/>
                </a:highlight>
              </a:rPr>
              <a:t>Registration Number</a:t>
            </a:r>
            <a:endParaRPr b="1"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lang="en" sz="1200">
                <a:solidFill>
                  <a:srgbClr val="120E10"/>
                </a:solidFill>
                <a:highlight>
                  <a:srgbClr val="FFFFFF"/>
                </a:highlight>
              </a:rPr>
              <a:t>OL000099.S/3</a:t>
            </a:r>
            <a:endParaRPr sz="1200">
              <a:solidFill>
                <a:srgbClr val="120E10"/>
              </a:solidFill>
              <a:highlight>
                <a:srgbClr val="FFFFFF"/>
              </a:highlight>
            </a:endParaRPr>
          </a:p>
          <a:p>
            <a:pPr indent="0" lvl="0" marL="139700" marR="139700" rtl="0" algn="l">
              <a:lnSpc>
                <a:spcPct val="200000"/>
              </a:lnSpc>
              <a:spcBef>
                <a:spcPts val="0"/>
              </a:spcBef>
              <a:spcAft>
                <a:spcPts val="0"/>
              </a:spcAft>
              <a:buClr>
                <a:schemeClr val="dk1"/>
              </a:buClr>
              <a:buSzPts val="1100"/>
              <a:buFont typeface="Arial"/>
              <a:buNone/>
            </a:pPr>
            <a:r>
              <a:rPr b="1" lang="en" sz="1200">
                <a:solidFill>
                  <a:srgbClr val="120E10"/>
                </a:solidFill>
                <a:highlight>
                  <a:srgbClr val="FFFFFF"/>
                </a:highlight>
              </a:rPr>
              <a:t>Credit line</a:t>
            </a:r>
            <a:endParaRPr b="1" sz="1200">
              <a:solidFill>
                <a:srgbClr val="120E10"/>
              </a:solidFill>
              <a:highlight>
                <a:srgbClr val="FFFFFF"/>
              </a:highlight>
            </a:endParaRPr>
          </a:p>
          <a:p>
            <a:pPr indent="0" lvl="0" marL="139700" marR="139700" rtl="0" algn="l">
              <a:lnSpc>
                <a:spcPct val="200000"/>
              </a:lnSpc>
              <a:spcBef>
                <a:spcPts val="0"/>
              </a:spcBef>
              <a:spcAft>
                <a:spcPts val="0"/>
              </a:spcAft>
              <a:buNone/>
            </a:pPr>
            <a:r>
              <a:rPr lang="en" sz="1200">
                <a:solidFill>
                  <a:srgbClr val="120E10"/>
                </a:solidFill>
                <a:highlight>
                  <a:srgbClr val="FFFFFF"/>
                </a:highlight>
              </a:rPr>
              <a:t>Oldman Collection. Gift of the New Zealand Government, 1992</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2bec6a60a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2bec6a60a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375239399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375239399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hyperlink" Target="http://www.youtube.com/watch?v=l42ue4Zh7x8" TargetMode="External"/><Relationship Id="rId5" Type="http://schemas.openxmlformats.org/officeDocument/2006/relationships/image" Target="../media/image1.jpg"/><Relationship Id="rId6" Type="http://schemas.openxmlformats.org/officeDocument/2006/relationships/hyperlink" Target="https://otagomuseum.nz/blog/he-taoka-o-te-ra-object-of-the-day-4/"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stuff.co.nz/life-style/homed/garden/110093347/how-to-grow-and-decorate-bottle-gourd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teara.govt.nz/en/video/46578/decorating-gourds" TargetMode="External"/><Relationship Id="rId4" Type="http://schemas.openxmlformats.org/officeDocument/2006/relationships/hyperlink" Target="https://natlib.govt.nz/librarians/nga-upoko-tukutuk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bickerton.co.nz/worksheets/" TargetMode="External"/><Relationship Id="rId4" Type="http://schemas.openxmlformats.org/officeDocument/2006/relationships/image" Target="../media/image8.png"/><Relationship Id="rId5" Type="http://schemas.openxmlformats.org/officeDocument/2006/relationships/hyperlink" Target="https://www.bickerton.co.nz/workshee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20" Type="http://schemas.openxmlformats.org/officeDocument/2006/relationships/hyperlink" Target="https://collections.vam.ac.uk/item/O117605/communion-cup-unknown/" TargetMode="External"/><Relationship Id="rId11" Type="http://schemas.openxmlformats.org/officeDocument/2006/relationships/hyperlink" Target="https://communityresearch.org.nz/webinar/e-na-batini-tanoa-around-the-kava-bowl-talanoa-about-all-things-kava/" TargetMode="External"/><Relationship Id="rId22" Type="http://schemas.openxmlformats.org/officeDocument/2006/relationships/hyperlink" Target="https://edition.cnn.com/2020/04/07/business/prefilled-communion-cups/index.html" TargetMode="External"/><Relationship Id="rId10" Type="http://schemas.openxmlformats.org/officeDocument/2006/relationships/hyperlink" Target="https://www.jps.auckland.ac.nz/docs/Volume123/JPS_123_4_01.pdf" TargetMode="External"/><Relationship Id="rId21" Type="http://schemas.openxmlformats.org/officeDocument/2006/relationships/hyperlink" Target="https://edition.cnn.com/2020/04/07/business/prefilled-communion-cups/index.html" TargetMode="External"/><Relationship Id="rId13" Type="http://schemas.openxmlformats.org/officeDocument/2006/relationships/hyperlink" Target="https://ccc.govt.nz/culture-and-community/heritage/heritage-in-the-city/chalice" TargetMode="External"/><Relationship Id="rId24" Type="http://schemas.openxmlformats.org/officeDocument/2006/relationships/hyperlink" Target="https://youtu.be/9vQf-2GGtBI" TargetMode="External"/><Relationship Id="rId12" Type="http://schemas.openxmlformats.org/officeDocument/2006/relationships/hyperlink" Target="https://collections.tepapa.govt.nz/object/744573" TargetMode="External"/><Relationship Id="rId23" Type="http://schemas.openxmlformats.org/officeDocument/2006/relationships/hyperlink" Target="https://edition.cnn.com/2020/04/07/business/prefilled-communion-cups/index.html" TargetMode="External"/><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youtu.be/NqCrTi-FfDU" TargetMode="External"/><Relationship Id="rId4" Type="http://schemas.openxmlformats.org/officeDocument/2006/relationships/hyperlink" Target="https://youtu.be/3U7VnRerU5E" TargetMode="External"/><Relationship Id="rId9" Type="http://schemas.openxmlformats.org/officeDocument/2006/relationships/hyperlink" Target="http://www.ijdesign.org/index.php/IJDesign/article/view/46/26" TargetMode="External"/><Relationship Id="rId15" Type="http://schemas.openxmlformats.org/officeDocument/2006/relationships/hyperlink" Target="https://www.artic.edu/artworks/87650/kylix-drinking-cup" TargetMode="External"/><Relationship Id="rId14" Type="http://schemas.openxmlformats.org/officeDocument/2006/relationships/hyperlink" Target="https://www.artic.edu/artworks/208235/kylix-drinking-cup" TargetMode="External"/><Relationship Id="rId17" Type="http://schemas.openxmlformats.org/officeDocument/2006/relationships/hyperlink" Target="https://www.gekkeikan.co.jp/english/history/culture/haisen.html#:~:text=This%20exchange%20is%20called%20%E2%80%9Ckenshu,%2Dbetween%E2%80%9D%20in%20this%20ritual." TargetMode="External"/><Relationship Id="rId16" Type="http://schemas.openxmlformats.org/officeDocument/2006/relationships/hyperlink" Target="https://different-level.com/the-art-of-the-japanese-tea-ceremony/" TargetMode="External"/><Relationship Id="rId5" Type="http://schemas.openxmlformats.org/officeDocument/2006/relationships/hyperlink" Target="https://www.kinsalemeadco.ie/mether-mead-sharing-vessel/#:~:text=Methers%20are%20ancient%20Irish%20wooden,methers%20have%20survived%20in%20museums." TargetMode="External"/><Relationship Id="rId19" Type="http://schemas.openxmlformats.org/officeDocument/2006/relationships/hyperlink" Target="https://collections.vam.ac.uk/item/O10949/communion-cup-and-jones-john/" TargetMode="External"/><Relationship Id="rId6" Type="http://schemas.openxmlformats.org/officeDocument/2006/relationships/hyperlink" Target="https://www.museum.ie/en-IE/Collections-Research/Collection/Documentation-Discoveries/Artefact/Medieval-Irish-Mether/5dd4e563-0d16-459c-95ac-79abc83762a9" TargetMode="External"/><Relationship Id="rId18" Type="http://schemas.openxmlformats.org/officeDocument/2006/relationships/hyperlink" Target="https://www.mokumeganeya.com/e/japanstyle/2019/07/10/haisen-cup-washer/" TargetMode="External"/><Relationship Id="rId7" Type="http://schemas.openxmlformats.org/officeDocument/2006/relationships/hyperlink" Target="https://collections.bowers.org/objects/146851/twin-cup-linnak" TargetMode="External"/><Relationship Id="rId8" Type="http://schemas.openxmlformats.org/officeDocument/2006/relationships/hyperlink" Target="https://www.researchgate.net/figure/The-Linak-twin-cup-from-Paiwan-culture_fig3_221097937"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194050" y="515975"/>
            <a:ext cx="6638100" cy="142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6200">
                <a:latin typeface="Gloria Hallelujah"/>
                <a:ea typeface="Gloria Hallelujah"/>
                <a:cs typeface="Gloria Hallelujah"/>
                <a:sym typeface="Gloria Hallelujah"/>
              </a:rPr>
              <a:t>HUE - gourd</a:t>
            </a:r>
            <a:endParaRPr b="1" sz="6200">
              <a:latin typeface="Gloria Hallelujah"/>
              <a:ea typeface="Gloria Hallelujah"/>
              <a:cs typeface="Gloria Hallelujah"/>
              <a:sym typeface="Gloria Hallelujah"/>
            </a:endParaRPr>
          </a:p>
        </p:txBody>
      </p:sp>
      <p:sp>
        <p:nvSpPr>
          <p:cNvPr id="55" name="Google Shape;55;p13"/>
          <p:cNvSpPr txBox="1"/>
          <p:nvPr>
            <p:ph idx="1" type="subTitle"/>
          </p:nvPr>
        </p:nvSpPr>
        <p:spPr>
          <a:xfrm>
            <a:off x="2954600" y="185650"/>
            <a:ext cx="6134400" cy="792600"/>
          </a:xfrm>
          <a:prstGeom prst="rect">
            <a:avLst/>
          </a:prstGeom>
        </p:spPr>
        <p:txBody>
          <a:bodyPr anchorCtr="0" anchor="t" bIns="91425" lIns="91425" spcFirstLastPara="1" rIns="91425" wrap="square" tIns="91425">
            <a:normAutofit fontScale="92500"/>
          </a:bodyPr>
          <a:lstStyle/>
          <a:p>
            <a:pPr indent="0" lvl="0" marL="0" rtl="0" algn="ctr">
              <a:lnSpc>
                <a:spcPct val="116700"/>
              </a:lnSpc>
              <a:spcBef>
                <a:spcPts val="1500"/>
              </a:spcBef>
              <a:spcAft>
                <a:spcPts val="0"/>
              </a:spcAft>
              <a:buSzPts val="407"/>
              <a:buNone/>
            </a:pPr>
            <a:r>
              <a:rPr b="1" lang="en" sz="2780">
                <a:solidFill>
                  <a:srgbClr val="1A1A1A"/>
                </a:solidFill>
                <a:highlight>
                  <a:srgbClr val="FFFFFF"/>
                </a:highlight>
                <a:latin typeface="Gloria Hallelujah"/>
                <a:ea typeface="Gloria Hallelujah"/>
                <a:cs typeface="Gloria Hallelujah"/>
                <a:sym typeface="Gloria Hallelujah"/>
              </a:rPr>
              <a:t>HE TAOKA O TE RĀ - </a:t>
            </a:r>
            <a:r>
              <a:rPr b="1" lang="en" sz="1610">
                <a:solidFill>
                  <a:srgbClr val="1A1A1A"/>
                </a:solidFill>
                <a:highlight>
                  <a:srgbClr val="FFFFFF"/>
                </a:highlight>
                <a:latin typeface="Gloria Hallelujah"/>
                <a:ea typeface="Gloria Hallelujah"/>
                <a:cs typeface="Gloria Hallelujah"/>
                <a:sym typeface="Gloria Hallelujah"/>
              </a:rPr>
              <a:t>OBJECT OF THE DAY</a:t>
            </a:r>
            <a:endParaRPr sz="100">
              <a:latin typeface="Gloria Hallelujah"/>
              <a:ea typeface="Gloria Hallelujah"/>
              <a:cs typeface="Gloria Hallelujah"/>
              <a:sym typeface="Gloria Hallelujah"/>
            </a:endParaRPr>
          </a:p>
        </p:txBody>
      </p:sp>
      <p:pic>
        <p:nvPicPr>
          <p:cNvPr id="56" name="Google Shape;56;p13"/>
          <p:cNvPicPr preferRelativeResize="0"/>
          <p:nvPr/>
        </p:nvPicPr>
        <p:blipFill>
          <a:blip r:embed="rId3">
            <a:alphaModFix/>
          </a:blip>
          <a:stretch>
            <a:fillRect/>
          </a:stretch>
        </p:blipFill>
        <p:spPr>
          <a:xfrm>
            <a:off x="287025" y="185650"/>
            <a:ext cx="2667573" cy="3930373"/>
          </a:xfrm>
          <a:prstGeom prst="rect">
            <a:avLst/>
          </a:prstGeom>
          <a:noFill/>
          <a:ln>
            <a:noFill/>
          </a:ln>
        </p:spPr>
      </p:pic>
      <p:sp>
        <p:nvSpPr>
          <p:cNvPr id="57" name="Google Shape;57;p13"/>
          <p:cNvSpPr txBox="1"/>
          <p:nvPr/>
        </p:nvSpPr>
        <p:spPr>
          <a:xfrm>
            <a:off x="3153500" y="2132175"/>
            <a:ext cx="5736600" cy="13023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Clr>
                <a:schemeClr val="dk1"/>
              </a:buClr>
              <a:buSzPts val="1100"/>
              <a:buFont typeface="Arial"/>
              <a:buNone/>
            </a:pPr>
            <a:r>
              <a:t/>
            </a:r>
            <a:endParaRPr b="1" sz="100">
              <a:solidFill>
                <a:srgbClr val="1A1A1A"/>
              </a:solidFill>
              <a:highlight>
                <a:srgbClr val="FFFFFF"/>
              </a:highlight>
            </a:endParaRPr>
          </a:p>
          <a:p>
            <a:pPr indent="0" lvl="0" marL="0" rtl="0" algn="l">
              <a:lnSpc>
                <a:spcPct val="140000"/>
              </a:lnSpc>
              <a:spcBef>
                <a:spcPts val="800"/>
              </a:spcBef>
              <a:spcAft>
                <a:spcPts val="800"/>
              </a:spcAft>
              <a:buClr>
                <a:schemeClr val="dk1"/>
              </a:buClr>
              <a:buSzPts val="1100"/>
              <a:buFont typeface="Arial"/>
              <a:buNone/>
            </a:pPr>
            <a:r>
              <a:rPr lang="en" sz="1207">
                <a:solidFill>
                  <a:srgbClr val="1A1A1A"/>
                </a:solidFill>
                <a:highlight>
                  <a:srgbClr val="FFFFFF"/>
                </a:highlight>
              </a:rPr>
              <a:t>In Māori mythology, hue are personified by the deity Hinepūtēhue, the youngest daughter of Tāne and Hinerauāmoa. After the separation of Ranginui and Papatuanuku there was terrific fighting amongst their children and the story goes that Hinepūtēhue intervened and captured the anger of the gods in her gourd.s</a:t>
            </a:r>
            <a:endParaRPr sz="100"/>
          </a:p>
        </p:txBody>
      </p:sp>
      <p:pic>
        <p:nvPicPr>
          <p:cNvPr descr="Hine Pū Te Hue&#10;&#10;Hine Pū Te Hue is the atua of hue (gourd), which is used to create taonga pūoro (musical instruments) that have an amazing ability to heal both mind and soul. Long ago, a great war raged between Tāwhirimātea (Atua of the winds) and Tūmatauenga (Atua of war) and a vicious storm threatened to tear the world apart when the separation of their parents Ranginui (Sky father) and Pāpātūānuku (Earth mother) occurred. Bravely, Hine Pū Te Hue faced the chaos, breathing in the tempest and holding the storm within herself. Hear the melody that she exhaled, so full of beauty that it finally calmed the chaos. This is a story of emotional turmoil and how to calm the chaos within.&#10;&#10;Credits&#10;Narration, Scriptwriting, Animation &amp; Soundscape: Te Kahureremoa Taumata&#10;Consultants: Tamihana Katene, Jerome Kavanagh, Rangatahi Focus Group&#10;Te Reo Māori Translation: Stephanie Tibble&#10;Voice-Over Recording: Phil Brownlee&#10;Produced by SOUNZ Centre for New Zealand Music&#10;&#10;Special thanks to Creative New Zealand for funding this project&#10;&#10;© Centre for New Zealand Music Trust&#10;&#10;-&#10;&#10;Further information about the composer biographies associated with these films can be discovered at https://www.sounz.org.nz/&#10;&#10;Explore our extensive catalogue of scores, CDs, books and resource library at &#10;https://www.sounz.org.nz/info-for/sounz-collection-library&#10;&#10;Connect with #SOUNZ on&#10;Facebook: https://www.facebook.com/SOUNZnz/&#10;Twitter: https://twitter.com/SOUNZnz&#10;Instagram: https://www.instagram.com/sounz_nz/&#10;&#10;#nzmusic #classicalmusic" id="58" name="Google Shape;58;p13" title="Hine Pū Te Hue">
            <a:hlinkClick r:id="rId4"/>
          </p:cNvPr>
          <p:cNvPicPr preferRelativeResize="0"/>
          <p:nvPr/>
        </p:nvPicPr>
        <p:blipFill>
          <a:blip r:embed="rId5">
            <a:alphaModFix/>
          </a:blip>
          <a:stretch>
            <a:fillRect/>
          </a:stretch>
        </p:blipFill>
        <p:spPr>
          <a:xfrm>
            <a:off x="6041000" y="3358100"/>
            <a:ext cx="3048000" cy="1714500"/>
          </a:xfrm>
          <a:prstGeom prst="rect">
            <a:avLst/>
          </a:prstGeom>
          <a:noFill/>
          <a:ln>
            <a:noFill/>
          </a:ln>
        </p:spPr>
      </p:pic>
      <p:sp>
        <p:nvSpPr>
          <p:cNvPr id="59" name="Google Shape;59;p13"/>
          <p:cNvSpPr txBox="1"/>
          <p:nvPr/>
        </p:nvSpPr>
        <p:spPr>
          <a:xfrm>
            <a:off x="287025" y="4478125"/>
            <a:ext cx="5136000" cy="5199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800"/>
              </a:spcAft>
              <a:buNone/>
            </a:pPr>
            <a:r>
              <a:rPr b="1" lang="en" sz="907">
                <a:solidFill>
                  <a:srgbClr val="1A1A1A"/>
                </a:solidFill>
                <a:highlight>
                  <a:schemeClr val="lt1"/>
                </a:highlight>
              </a:rPr>
              <a:t>Posted 09 Jul 16 by Jamie Metzger - </a:t>
            </a:r>
            <a:r>
              <a:rPr b="1" lang="en" sz="907" u="sng">
                <a:solidFill>
                  <a:srgbClr val="2200CC"/>
                </a:solidFill>
                <a:highlight>
                  <a:schemeClr val="lt1"/>
                </a:highlight>
                <a:hlinkClick r:id="rId6">
                  <a:extLst>
                    <a:ext uri="{A12FA001-AC4F-418D-AE19-62706E023703}">
                      <ahyp:hlinkClr val="tx"/>
                    </a:ext>
                  </a:extLst>
                </a:hlinkClick>
              </a:rPr>
              <a:t>https://otagomuseum.nz/blog/he-taoka-o-te-ra-object-of-the-day-4</a:t>
            </a:r>
            <a:endParaRPr sz="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grow and decorate gourds</a:t>
            </a:r>
            <a:endParaRPr/>
          </a:p>
        </p:txBody>
      </p:sp>
      <p:sp>
        <p:nvSpPr>
          <p:cNvPr id="124" name="Google Shape;124;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When preparing fruiting plants to serve a functional purpose where and how they grow are important to the final shape and function - check out </a:t>
            </a:r>
            <a:r>
              <a:rPr lang="en" u="sng">
                <a:solidFill>
                  <a:schemeClr val="hlink"/>
                </a:solidFill>
                <a:hlinkClick r:id="rId3"/>
              </a:rPr>
              <a:t>this article from stuff</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highlight>
                  <a:srgbClr val="FFFF00"/>
                </a:highlight>
              </a:rPr>
              <a:t>Find 2 or 3 examples of other plants that are trained into specific shapes for a post harvesting function.</a:t>
            </a:r>
            <a:endParaRPr>
              <a:highlight>
                <a:srgbClr val="FFFF00"/>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Teacher links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0" name="Google Shape;130;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https://teara.govt.nz/en/video/46578/decorating-gourds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u="sng">
                <a:solidFill>
                  <a:schemeClr val="hlink"/>
                </a:solidFill>
                <a:hlinkClick r:id="rId4"/>
              </a:rPr>
              <a:t>https://natlib.govt.nz/librarians/nga-upoko-tukutuku</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Hue have had many uses here &amp; globally…</a:t>
            </a:r>
            <a:endParaRPr/>
          </a:p>
        </p:txBody>
      </p:sp>
      <p:sp>
        <p:nvSpPr>
          <p:cNvPr id="65" name="Google Shape;65;p14"/>
          <p:cNvSpPr txBox="1"/>
          <p:nvPr>
            <p:ph idx="1" type="body"/>
          </p:nvPr>
        </p:nvSpPr>
        <p:spPr>
          <a:xfrm>
            <a:off x="311700" y="1152475"/>
            <a:ext cx="6745800" cy="3416400"/>
          </a:xfrm>
          <a:prstGeom prst="rect">
            <a:avLst/>
          </a:prstGeom>
        </p:spPr>
        <p:txBody>
          <a:bodyPr anchorCtr="0" anchor="t" bIns="91425" lIns="91425" spcFirstLastPara="1" rIns="91425" wrap="square" tIns="91425">
            <a:normAutofit fontScale="25000" lnSpcReduction="20000"/>
          </a:bodyPr>
          <a:lstStyle/>
          <a:p>
            <a:pPr indent="0" lvl="0" marL="0" rtl="0" algn="l">
              <a:lnSpc>
                <a:spcPct val="140000"/>
              </a:lnSpc>
              <a:spcBef>
                <a:spcPts val="0"/>
              </a:spcBef>
              <a:spcAft>
                <a:spcPts val="0"/>
              </a:spcAft>
              <a:buNone/>
            </a:pPr>
            <a:r>
              <a:rPr lang="en" sz="4807">
                <a:solidFill>
                  <a:srgbClr val="1A1A1A"/>
                </a:solidFill>
                <a:highlight>
                  <a:srgbClr val="FFFFFF"/>
                </a:highlight>
              </a:rPr>
              <a:t>First cultivated by humans at least 10,000 years ago. Along with kumara, they were introduced to New Zealand by Polynesian settlers. When small, their spongy flesh was eaten. Larger ones were left to mature for a variety of uses</a:t>
            </a:r>
            <a:endParaRPr sz="4807">
              <a:solidFill>
                <a:srgbClr val="1A1A1A"/>
              </a:solidFill>
              <a:highlight>
                <a:srgbClr val="FFFFFF"/>
              </a:highlight>
            </a:endParaRPr>
          </a:p>
          <a:p>
            <a:pPr indent="0" lvl="0" marL="0" rtl="0" algn="l">
              <a:lnSpc>
                <a:spcPct val="140000"/>
              </a:lnSpc>
              <a:spcBef>
                <a:spcPts val="800"/>
              </a:spcBef>
              <a:spcAft>
                <a:spcPts val="0"/>
              </a:spcAft>
              <a:buClr>
                <a:schemeClr val="dk1"/>
              </a:buClr>
              <a:buSzPts val="275"/>
              <a:buFont typeface="Arial"/>
              <a:buNone/>
            </a:pPr>
            <a:r>
              <a:rPr lang="en" sz="4807">
                <a:solidFill>
                  <a:srgbClr val="1A1A1A"/>
                </a:solidFill>
                <a:highlight>
                  <a:srgbClr val="FFFFFF"/>
                </a:highlight>
              </a:rPr>
              <a:t>While traditionally hue were used as storage containers, bowls and water bottles they were also made into taonga puoro, traditional Māori musical instruments. </a:t>
            </a:r>
            <a:endParaRPr sz="4807">
              <a:solidFill>
                <a:srgbClr val="1A1A1A"/>
              </a:solidFill>
              <a:highlight>
                <a:srgbClr val="FFFFFF"/>
              </a:highlight>
            </a:endParaRPr>
          </a:p>
          <a:p>
            <a:pPr indent="0" lvl="0" marL="0" rtl="0" algn="l">
              <a:lnSpc>
                <a:spcPct val="140000"/>
              </a:lnSpc>
              <a:spcBef>
                <a:spcPts val="800"/>
              </a:spcBef>
              <a:spcAft>
                <a:spcPts val="0"/>
              </a:spcAft>
              <a:buClr>
                <a:schemeClr val="dk1"/>
              </a:buClr>
              <a:buSzPts val="275"/>
              <a:buFont typeface="Arial"/>
              <a:buNone/>
            </a:pPr>
            <a:r>
              <a:rPr lang="en" sz="4807" u="sng">
                <a:solidFill>
                  <a:schemeClr val="hlink"/>
                </a:solidFill>
                <a:highlight>
                  <a:srgbClr val="FFFFFF"/>
                </a:highlight>
                <a:hlinkClick r:id="rId3"/>
              </a:rPr>
              <a:t>https://www.bickerton.co.nz/worksheets/</a:t>
            </a:r>
            <a:r>
              <a:rPr lang="en" sz="4807">
                <a:solidFill>
                  <a:srgbClr val="1A1A1A"/>
                </a:solidFill>
                <a:highlight>
                  <a:srgbClr val="FFFFFF"/>
                </a:highlight>
              </a:rPr>
              <a:t> (images sound files and flash cards</a:t>
            </a:r>
            <a:endParaRPr sz="4807">
              <a:solidFill>
                <a:srgbClr val="1A1A1A"/>
              </a:solidFill>
              <a:highlight>
                <a:srgbClr val="FFFFFF"/>
              </a:highlight>
            </a:endParaRPr>
          </a:p>
          <a:p>
            <a:pPr indent="0" lvl="0" marL="0" rtl="0" algn="l">
              <a:lnSpc>
                <a:spcPct val="140000"/>
              </a:lnSpc>
              <a:spcBef>
                <a:spcPts val="800"/>
              </a:spcBef>
              <a:spcAft>
                <a:spcPts val="0"/>
              </a:spcAft>
              <a:buClr>
                <a:schemeClr val="dk1"/>
              </a:buClr>
              <a:buSzPts val="275"/>
              <a:buFont typeface="Arial"/>
              <a:buNone/>
            </a:pPr>
            <a:r>
              <a:rPr lang="en" sz="4807">
                <a:solidFill>
                  <a:srgbClr val="1A1A1A"/>
                </a:solidFill>
                <a:highlight>
                  <a:srgbClr val="FFFFFF"/>
                </a:highlight>
              </a:rPr>
              <a:t>There are a number of different types of hue instruments in the family of Hinepūtēhue, ranging in size and musical sound. </a:t>
            </a:r>
            <a:endParaRPr sz="4807">
              <a:solidFill>
                <a:srgbClr val="1A1A1A"/>
              </a:solidFill>
              <a:highlight>
                <a:srgbClr val="FFFFFF"/>
              </a:highlight>
            </a:endParaRPr>
          </a:p>
          <a:p>
            <a:pPr indent="0" lvl="0" marL="0" rtl="0" algn="l">
              <a:lnSpc>
                <a:spcPct val="140000"/>
              </a:lnSpc>
              <a:spcBef>
                <a:spcPts val="800"/>
              </a:spcBef>
              <a:spcAft>
                <a:spcPts val="0"/>
              </a:spcAft>
              <a:buNone/>
            </a:pPr>
            <a:r>
              <a:rPr lang="en" sz="4807">
                <a:solidFill>
                  <a:srgbClr val="1A1A1A"/>
                </a:solidFill>
                <a:highlight>
                  <a:srgbClr val="FFFFFF"/>
                </a:highlight>
              </a:rPr>
              <a:t>Hue were also a flotation device before the invention of the modern day pool noodle or ‘floties’.</a:t>
            </a:r>
            <a:endParaRPr sz="4807">
              <a:solidFill>
                <a:srgbClr val="1A1A1A"/>
              </a:solidFill>
              <a:highlight>
                <a:srgbClr val="FFFFFF"/>
              </a:highlight>
            </a:endParaRPr>
          </a:p>
          <a:p>
            <a:pPr indent="0" lvl="0" marL="0" rtl="0" algn="l">
              <a:lnSpc>
                <a:spcPct val="140000"/>
              </a:lnSpc>
              <a:spcBef>
                <a:spcPts val="800"/>
              </a:spcBef>
              <a:spcAft>
                <a:spcPts val="0"/>
              </a:spcAft>
              <a:buClr>
                <a:schemeClr val="dk1"/>
              </a:buClr>
              <a:buSzPts val="275"/>
              <a:buFont typeface="Arial"/>
              <a:buNone/>
            </a:pPr>
            <a:r>
              <a:rPr b="1" lang="en" sz="4807">
                <a:solidFill>
                  <a:srgbClr val="1A1A1A"/>
                </a:solidFill>
                <a:highlight>
                  <a:srgbClr val="FFFFFF"/>
                </a:highlight>
              </a:rPr>
              <a:t>Decoration</a:t>
            </a:r>
            <a:endParaRPr b="1" sz="4807">
              <a:solidFill>
                <a:srgbClr val="1A1A1A"/>
              </a:solidFill>
              <a:highlight>
                <a:srgbClr val="FFFFFF"/>
              </a:highlight>
            </a:endParaRPr>
          </a:p>
          <a:p>
            <a:pPr indent="0" lvl="0" marL="0" rtl="0" algn="l">
              <a:lnSpc>
                <a:spcPct val="140000"/>
              </a:lnSpc>
              <a:spcBef>
                <a:spcPts val="800"/>
              </a:spcBef>
              <a:spcAft>
                <a:spcPts val="800"/>
              </a:spcAft>
              <a:buNone/>
            </a:pPr>
            <a:r>
              <a:rPr lang="en" sz="4807">
                <a:solidFill>
                  <a:srgbClr val="1A1A1A"/>
                </a:solidFill>
                <a:highlight>
                  <a:srgbClr val="FFFFFF"/>
                </a:highlight>
              </a:rPr>
              <a:t>Hue are often elaborately decorated around the world. Māori beautifully ornamented their gourds with carved, incised or painted designs. A gourd that was the personal property of a chief would have part of the moko of that chief carved into it and thus the tapu of the chief transferred onto the object.</a:t>
            </a:r>
            <a:endParaRPr sz="4200"/>
          </a:p>
        </p:txBody>
      </p:sp>
      <p:pic>
        <p:nvPicPr>
          <p:cNvPr id="66" name="Google Shape;66;p14"/>
          <p:cNvPicPr preferRelativeResize="0"/>
          <p:nvPr/>
        </p:nvPicPr>
        <p:blipFill>
          <a:blip r:embed="rId4">
            <a:alphaModFix/>
          </a:blip>
          <a:stretch>
            <a:fillRect/>
          </a:stretch>
        </p:blipFill>
        <p:spPr>
          <a:xfrm>
            <a:off x="7105525" y="110950"/>
            <a:ext cx="1867950" cy="2460799"/>
          </a:xfrm>
          <a:prstGeom prst="rect">
            <a:avLst/>
          </a:prstGeom>
          <a:noFill/>
          <a:ln>
            <a:noFill/>
          </a:ln>
        </p:spPr>
      </p:pic>
      <p:sp>
        <p:nvSpPr>
          <p:cNvPr id="67" name="Google Shape;67;p14"/>
          <p:cNvSpPr txBox="1"/>
          <p:nvPr/>
        </p:nvSpPr>
        <p:spPr>
          <a:xfrm>
            <a:off x="7168275" y="3201375"/>
            <a:ext cx="186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Musical bird sounds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115950" y="1296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Contemporary gourd </a:t>
            </a:r>
            <a:r>
              <a:rPr lang="en"/>
              <a:t>decorative</a:t>
            </a:r>
            <a:endParaRPr/>
          </a:p>
        </p:txBody>
      </p:sp>
      <p:sp>
        <p:nvSpPr>
          <p:cNvPr id="73" name="Google Shape;73;p15"/>
          <p:cNvSpPr txBox="1"/>
          <p:nvPr>
            <p:ph idx="1" type="body"/>
          </p:nvPr>
        </p:nvSpPr>
        <p:spPr>
          <a:xfrm>
            <a:off x="115950" y="702375"/>
            <a:ext cx="8618400" cy="3416400"/>
          </a:xfrm>
          <a:prstGeom prst="rect">
            <a:avLst/>
          </a:prstGeom>
        </p:spPr>
        <p:txBody>
          <a:bodyPr anchorCtr="0" anchor="t" bIns="91425" lIns="91425" spcFirstLastPara="1" rIns="91425" wrap="square" tIns="91425">
            <a:normAutofit/>
          </a:bodyPr>
          <a:lstStyle/>
          <a:p>
            <a:pPr indent="457200" lvl="0" marL="2743200" rtl="0" algn="l">
              <a:spcBef>
                <a:spcPts val="0"/>
              </a:spcBef>
              <a:spcAft>
                <a:spcPts val="0"/>
              </a:spcAft>
              <a:buNone/>
            </a:pPr>
            <a:r>
              <a:rPr lang="en"/>
              <a:t>Denny Wainscott</a:t>
            </a:r>
            <a:endParaRPr/>
          </a:p>
          <a:p>
            <a:pPr indent="0" lvl="0" marL="0" rtl="0" algn="l">
              <a:spcBef>
                <a:spcPts val="1200"/>
              </a:spcBef>
              <a:spcAft>
                <a:spcPts val="1200"/>
              </a:spcAft>
              <a:buNone/>
            </a:pPr>
            <a:r>
              <a:rPr lang="en"/>
              <a:t>Phyllis Sickles</a:t>
            </a:r>
            <a:endParaRPr/>
          </a:p>
        </p:txBody>
      </p:sp>
      <p:pic>
        <p:nvPicPr>
          <p:cNvPr id="74" name="Google Shape;74;p15"/>
          <p:cNvPicPr preferRelativeResize="0"/>
          <p:nvPr/>
        </p:nvPicPr>
        <p:blipFill>
          <a:blip r:embed="rId3">
            <a:alphaModFix/>
          </a:blip>
          <a:stretch>
            <a:fillRect/>
          </a:stretch>
        </p:blipFill>
        <p:spPr>
          <a:xfrm>
            <a:off x="5233024" y="253063"/>
            <a:ext cx="3410100" cy="4637373"/>
          </a:xfrm>
          <a:prstGeom prst="rect">
            <a:avLst/>
          </a:prstGeom>
          <a:noFill/>
          <a:ln>
            <a:noFill/>
          </a:ln>
        </p:spPr>
      </p:pic>
      <p:pic>
        <p:nvPicPr>
          <p:cNvPr id="75" name="Google Shape;75;p15"/>
          <p:cNvPicPr preferRelativeResize="0"/>
          <p:nvPr/>
        </p:nvPicPr>
        <p:blipFill>
          <a:blip r:embed="rId4">
            <a:alphaModFix/>
          </a:blip>
          <a:stretch>
            <a:fillRect/>
          </a:stretch>
        </p:blipFill>
        <p:spPr>
          <a:xfrm>
            <a:off x="1858172" y="1126625"/>
            <a:ext cx="2990101" cy="39868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Contemporary Maori Art </a:t>
            </a:r>
            <a:endParaRPr/>
          </a:p>
        </p:txBody>
      </p:sp>
      <p:sp>
        <p:nvSpPr>
          <p:cNvPr id="81" name="Google Shape;81;p16"/>
          <p:cNvSpPr txBox="1"/>
          <p:nvPr>
            <p:ph idx="1" type="body"/>
          </p:nvPr>
        </p:nvSpPr>
        <p:spPr>
          <a:xfrm>
            <a:off x="311700" y="3137675"/>
            <a:ext cx="8520600" cy="14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50">
                <a:solidFill>
                  <a:srgbClr val="1A1A1A"/>
                </a:solidFill>
                <a:highlight>
                  <a:srgbClr val="FFFFFF"/>
                </a:highlight>
              </a:rPr>
              <a:t>Reuben</a:t>
            </a:r>
            <a:r>
              <a:rPr lang="en" sz="1050">
                <a:solidFill>
                  <a:srgbClr val="1A1A1A"/>
                </a:solidFill>
                <a:highlight>
                  <a:srgbClr val="FFFFFF"/>
                </a:highlight>
              </a:rPr>
              <a:t> Paterson (of Ngāti Rangitihi hapū of Te Arawa and Tūhoe, Scottish and Pakeha descent) while he was living in Greece (2005-2006). He identified correlations between the Greek and Māori uses of the gourd as a cultural object. </a:t>
            </a:r>
            <a:endParaRPr sz="1050">
              <a:solidFill>
                <a:srgbClr val="1A1A1A"/>
              </a:solidFill>
              <a:highlight>
                <a:srgbClr val="FFFFFF"/>
              </a:highlight>
            </a:endParaRPr>
          </a:p>
          <a:p>
            <a:pPr indent="0" lvl="0" marL="0" rtl="0" algn="l">
              <a:spcBef>
                <a:spcPts val="1200"/>
              </a:spcBef>
              <a:spcAft>
                <a:spcPts val="0"/>
              </a:spcAft>
              <a:buNone/>
            </a:pPr>
            <a:r>
              <a:t/>
            </a:r>
            <a:endParaRPr sz="1050">
              <a:solidFill>
                <a:srgbClr val="1A1A1A"/>
              </a:solidFill>
              <a:highlight>
                <a:srgbClr val="FFFFFF"/>
              </a:highlight>
            </a:endParaRPr>
          </a:p>
          <a:p>
            <a:pPr indent="0" lvl="0" marL="0" rtl="0" algn="l">
              <a:spcBef>
                <a:spcPts val="1200"/>
              </a:spcBef>
              <a:spcAft>
                <a:spcPts val="1200"/>
              </a:spcAft>
              <a:buNone/>
            </a:pPr>
            <a:r>
              <a:rPr lang="en" sz="1050">
                <a:solidFill>
                  <a:srgbClr val="1A1A1A"/>
                </a:solidFill>
                <a:highlight>
                  <a:srgbClr val="FFFFFF"/>
                </a:highlight>
              </a:rPr>
              <a:t>Add links or videos about this artwor and others….</a:t>
            </a:r>
            <a:endParaRPr sz="1050">
              <a:solidFill>
                <a:srgbClr val="1A1A1A"/>
              </a:solidFill>
              <a:highlight>
                <a:srgbClr val="FFFFFF"/>
              </a:highlight>
            </a:endParaRPr>
          </a:p>
        </p:txBody>
      </p:sp>
      <p:pic>
        <p:nvPicPr>
          <p:cNvPr id="82" name="Google Shape;82;p16"/>
          <p:cNvPicPr preferRelativeResize="0"/>
          <p:nvPr/>
        </p:nvPicPr>
        <p:blipFill rotWithShape="1">
          <a:blip r:embed="rId3">
            <a:alphaModFix/>
          </a:blip>
          <a:srcRect b="19943" l="0" r="0" t="14879"/>
          <a:stretch/>
        </p:blipFill>
        <p:spPr>
          <a:xfrm>
            <a:off x="0" y="881725"/>
            <a:ext cx="9144000" cy="2059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Hue at Te Papa</a:t>
            </a:r>
            <a:endParaRPr/>
          </a:p>
        </p:txBody>
      </p:sp>
      <p:sp>
        <p:nvSpPr>
          <p:cNvPr id="88" name="Google Shape;88;p17"/>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350">
                <a:solidFill>
                  <a:srgbClr val="333333"/>
                </a:solidFill>
                <a:highlight>
                  <a:srgbClr val="EEF3F5"/>
                </a:highlight>
                <a:latin typeface="Times New Roman"/>
                <a:ea typeface="Times New Roman"/>
                <a:cs typeface="Times New Roman"/>
                <a:sym typeface="Times New Roman"/>
              </a:rPr>
              <a:t>Dried and hollowed gourds were used as containers for water and preserved food. Smaller ones were used as containers for perfume. Taonga pūoro were also made from hue, including the hue puruhau (pictured), kōauau pongaihu, poi āwhiowhio or ‘whistling gourd’, and hue puruwai.</a:t>
            </a:r>
            <a:endParaRPr/>
          </a:p>
        </p:txBody>
      </p:sp>
      <p:pic>
        <p:nvPicPr>
          <p:cNvPr id="89" name="Google Shape;89;p17"/>
          <p:cNvPicPr preferRelativeResize="0"/>
          <p:nvPr/>
        </p:nvPicPr>
        <p:blipFill>
          <a:blip r:embed="rId3">
            <a:alphaModFix/>
          </a:blip>
          <a:stretch>
            <a:fillRect/>
          </a:stretch>
        </p:blipFill>
        <p:spPr>
          <a:xfrm>
            <a:off x="5434225" y="209325"/>
            <a:ext cx="3159000" cy="3953274"/>
          </a:xfrm>
          <a:prstGeom prst="rect">
            <a:avLst/>
          </a:prstGeom>
          <a:noFill/>
          <a:ln>
            <a:noFill/>
          </a:ln>
        </p:spPr>
      </p:pic>
      <p:pic>
        <p:nvPicPr>
          <p:cNvPr id="90" name="Google Shape;90;p17"/>
          <p:cNvPicPr preferRelativeResize="0"/>
          <p:nvPr/>
        </p:nvPicPr>
        <p:blipFill>
          <a:blip r:embed="rId4">
            <a:alphaModFix/>
          </a:blip>
          <a:stretch>
            <a:fillRect/>
          </a:stretch>
        </p:blipFill>
        <p:spPr>
          <a:xfrm>
            <a:off x="127063" y="4129138"/>
            <a:ext cx="7800975" cy="962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3430624" y="445025"/>
            <a:ext cx="3945600" cy="4765225"/>
          </a:xfrm>
          <a:prstGeom prst="rect">
            <a:avLst/>
          </a:prstGeom>
          <a:noFill/>
          <a:ln>
            <a:noFill/>
          </a:ln>
        </p:spPr>
      </p:pic>
      <p:pic>
        <p:nvPicPr>
          <p:cNvPr id="96" name="Google Shape;96;p18"/>
          <p:cNvPicPr preferRelativeResize="0"/>
          <p:nvPr/>
        </p:nvPicPr>
        <p:blipFill rotWithShape="1">
          <a:blip r:embed="rId4">
            <a:alphaModFix/>
          </a:blip>
          <a:srcRect b="0" l="12908" r="8046" t="0"/>
          <a:stretch/>
        </p:blipFill>
        <p:spPr>
          <a:xfrm>
            <a:off x="6578700" y="0"/>
            <a:ext cx="2565300" cy="2430649"/>
          </a:xfrm>
          <a:prstGeom prst="rect">
            <a:avLst/>
          </a:prstGeom>
          <a:noFill/>
          <a:ln>
            <a:noFill/>
          </a:ln>
        </p:spPr>
      </p:pic>
      <p:sp>
        <p:nvSpPr>
          <p:cNvPr id="97" name="Google Shape;97;p18"/>
          <p:cNvSpPr txBox="1"/>
          <p:nvPr>
            <p:ph idx="1" type="body"/>
          </p:nvPr>
        </p:nvSpPr>
        <p:spPr>
          <a:xfrm>
            <a:off x="311700" y="211400"/>
            <a:ext cx="3945600" cy="460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200">
                <a:solidFill>
                  <a:srgbClr val="120E10"/>
                </a:solidFill>
                <a:highlight>
                  <a:srgbClr val="FFFFFF"/>
                </a:highlight>
              </a:rPr>
              <a:t>Taha huahua were fashioned from dried hollowed hue - gourds (Lagenaria Siceraria), and used to hold preserved foods. They were highly prized, decorated and used as presentation vessels at important feasts or for important guests.</a:t>
            </a:r>
            <a:endParaRPr sz="1200">
              <a:solidFill>
                <a:srgbClr val="120E10"/>
              </a:solidFill>
              <a:highlight>
                <a:srgbClr val="FFFFFF"/>
              </a:highlight>
            </a:endParaRPr>
          </a:p>
          <a:p>
            <a:pPr indent="0" lvl="0" marL="0" rtl="0" algn="l">
              <a:spcBef>
                <a:spcPts val="800"/>
              </a:spcBef>
              <a:spcAft>
                <a:spcPts val="0"/>
              </a:spcAft>
              <a:buClr>
                <a:schemeClr val="dk1"/>
              </a:buClr>
              <a:buSzPts val="1100"/>
              <a:buFont typeface="Arial"/>
              <a:buNone/>
            </a:pPr>
            <a:r>
              <a:rPr lang="en" sz="1200">
                <a:solidFill>
                  <a:srgbClr val="120E10"/>
                </a:solidFill>
                <a:highlight>
                  <a:srgbClr val="FFFFFF"/>
                </a:highlight>
              </a:rPr>
              <a:t>This taha still has a beautifully carved and intact tuki, or carved mouthpiece, attached to the hue with muka binding (extracted fibre from the leaf of the harakeke - New Zealand flax). However, at some stage of its life, the supporting waewae taha (carved supports) and woven supporting frame  have become separated from the container.</a:t>
            </a:r>
            <a:endParaRPr sz="1200">
              <a:solidFill>
                <a:srgbClr val="120E10"/>
              </a:solidFill>
              <a:highlight>
                <a:srgbClr val="FFFFFF"/>
              </a:highlight>
            </a:endParaRPr>
          </a:p>
          <a:p>
            <a:pPr indent="0" lvl="0" marL="0" rtl="0" algn="l">
              <a:spcBef>
                <a:spcPts val="800"/>
              </a:spcBef>
              <a:spcAft>
                <a:spcPts val="0"/>
              </a:spcAft>
              <a:buNone/>
            </a:pPr>
            <a:r>
              <a:rPr lang="en" sz="1200">
                <a:solidFill>
                  <a:srgbClr val="120E10"/>
                </a:solidFill>
                <a:highlight>
                  <a:srgbClr val="FFFFFF"/>
                </a:highlight>
              </a:rPr>
              <a:t>This taha huahua was collected by the museum in 1968, donated by Mrs WH Robieson. Her </a:t>
            </a:r>
            <a:endParaRPr sz="1200">
              <a:solidFill>
                <a:srgbClr val="120E10"/>
              </a:solidFill>
              <a:highlight>
                <a:srgbClr val="FFFFFF"/>
              </a:highlight>
            </a:endParaRPr>
          </a:p>
          <a:p>
            <a:pPr indent="0" lvl="0" marL="0" rtl="0" algn="l">
              <a:spcBef>
                <a:spcPts val="800"/>
              </a:spcBef>
              <a:spcAft>
                <a:spcPts val="0"/>
              </a:spcAft>
              <a:buNone/>
            </a:pPr>
            <a:r>
              <a:rPr lang="en" sz="1200">
                <a:solidFill>
                  <a:srgbClr val="120E10"/>
                </a:solidFill>
                <a:highlight>
                  <a:srgbClr val="FFFFFF"/>
                </a:highlight>
              </a:rPr>
              <a:t>husband had collected it in 1902, purchasing it </a:t>
            </a:r>
            <a:endParaRPr sz="1200">
              <a:solidFill>
                <a:srgbClr val="120E10"/>
              </a:solidFill>
              <a:highlight>
                <a:srgbClr val="FFFFFF"/>
              </a:highlight>
            </a:endParaRPr>
          </a:p>
          <a:p>
            <a:pPr indent="0" lvl="0" marL="0" rtl="0" algn="l">
              <a:spcBef>
                <a:spcPts val="800"/>
              </a:spcBef>
              <a:spcAft>
                <a:spcPts val="0"/>
              </a:spcAft>
              <a:buClr>
                <a:schemeClr val="dk1"/>
              </a:buClr>
              <a:buSzPts val="1100"/>
              <a:buFont typeface="Arial"/>
              <a:buNone/>
            </a:pPr>
            <a:r>
              <a:rPr lang="en" sz="1200">
                <a:solidFill>
                  <a:srgbClr val="120E10"/>
                </a:solidFill>
                <a:highlight>
                  <a:srgbClr val="FFFFFF"/>
                </a:highlight>
              </a:rPr>
              <a:t>from Te Whiti Pa in the Wairarapa.</a:t>
            </a:r>
            <a:endParaRPr sz="1200">
              <a:solidFill>
                <a:srgbClr val="120E10"/>
              </a:solidFill>
              <a:highlight>
                <a:srgbClr val="FFFFFF"/>
              </a:highlight>
            </a:endParaRPr>
          </a:p>
          <a:p>
            <a:pPr indent="0" lvl="0" marL="0" rtl="0" algn="l">
              <a:spcBef>
                <a:spcPts val="8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Gourd container</a:t>
            </a:r>
            <a:endParaRPr/>
          </a:p>
        </p:txBody>
      </p:sp>
      <p:sp>
        <p:nvSpPr>
          <p:cNvPr id="103" name="Google Shape;103;p19"/>
          <p:cNvSpPr txBox="1"/>
          <p:nvPr>
            <p:ph idx="1" type="body"/>
          </p:nvPr>
        </p:nvSpPr>
        <p:spPr>
          <a:xfrm>
            <a:off x="311700" y="1152475"/>
            <a:ext cx="3545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This is in the Pacific Cultures Collection at Te Papa</a:t>
            </a:r>
            <a:endParaRPr/>
          </a:p>
          <a:p>
            <a:pPr indent="0" lvl="0" marL="0" rtl="0" algn="l">
              <a:spcBef>
                <a:spcPts val="1200"/>
              </a:spcBef>
              <a:spcAft>
                <a:spcPts val="1200"/>
              </a:spcAft>
              <a:buNone/>
            </a:pPr>
            <a:r>
              <a:t/>
            </a:r>
            <a:endParaRPr/>
          </a:p>
        </p:txBody>
      </p:sp>
      <p:pic>
        <p:nvPicPr>
          <p:cNvPr id="104" name="Google Shape;104;p19"/>
          <p:cNvPicPr preferRelativeResize="0"/>
          <p:nvPr/>
        </p:nvPicPr>
        <p:blipFill>
          <a:blip r:embed="rId3">
            <a:alphaModFix/>
          </a:blip>
          <a:stretch>
            <a:fillRect/>
          </a:stretch>
        </p:blipFill>
        <p:spPr>
          <a:xfrm>
            <a:off x="4143001" y="281025"/>
            <a:ext cx="4689300" cy="4581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0" name="Google Shape;110;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11" name="Google Shape;111;p20"/>
          <p:cNvSpPr txBox="1"/>
          <p:nvPr/>
        </p:nvSpPr>
        <p:spPr>
          <a:xfrm>
            <a:off x="198950" y="2699825"/>
            <a:ext cx="84591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About Ipu - Ipu is the general term to describe a container or vessel. Traditional containers were used for holding water, preserved food, serving dishes, pigments and dyes. The feathers of a bird preserved inside the container were attached as a label marker. The outer surface was sometimes decorated with etched kōwhaiwhai patterns. Other types of ipu are kumete (carved wooden bowls) and pātua, made from the inner bark of the tōtara or mānuka tree. Hinepūtēhue is the female deity of hue, and the most common types of container used in the past were the hue/tahā or gourd, grown from seed. They were also used as a buoyancy device and as musical instruments. Gourds can be cultivated by skilled gardeners to create long, thin or widened forms. A gourd’s outer surface when dried is hard and durable, so once the inside seeds are removed and the top cut off they make excellent storage containers. Today hue are mostly kept as ornamental objects.</a:t>
            </a:r>
            <a:endParaRPr/>
          </a:p>
        </p:txBody>
      </p:sp>
      <p:pic>
        <p:nvPicPr>
          <p:cNvPr id="112" name="Google Shape;112;p20"/>
          <p:cNvPicPr preferRelativeResize="0"/>
          <p:nvPr/>
        </p:nvPicPr>
        <p:blipFill>
          <a:blip r:embed="rId3">
            <a:alphaModFix/>
          </a:blip>
          <a:stretch>
            <a:fillRect/>
          </a:stretch>
        </p:blipFill>
        <p:spPr>
          <a:xfrm>
            <a:off x="5449357" y="157475"/>
            <a:ext cx="3148043" cy="2451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126850" y="64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Ceremonial drinking vessels from other contexts - rough teacher research…</a:t>
            </a:r>
            <a:endParaRPr/>
          </a:p>
        </p:txBody>
      </p:sp>
      <p:sp>
        <p:nvSpPr>
          <p:cNvPr id="118" name="Google Shape;118;p21"/>
          <p:cNvSpPr txBox="1"/>
          <p:nvPr>
            <p:ph idx="1" type="body"/>
          </p:nvPr>
        </p:nvSpPr>
        <p:spPr>
          <a:xfrm>
            <a:off x="311700" y="950400"/>
            <a:ext cx="8520600" cy="361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100"/>
              <a:t>Scottish </a:t>
            </a:r>
            <a:r>
              <a:rPr lang="en" sz="1100" u="sng">
                <a:solidFill>
                  <a:schemeClr val="hlink"/>
                </a:solidFill>
                <a:hlinkClick r:id="rId3"/>
              </a:rPr>
              <a:t>Quaiche</a:t>
            </a:r>
            <a:r>
              <a:rPr lang="en" sz="1100"/>
              <a:t> and </a:t>
            </a:r>
            <a:r>
              <a:rPr lang="en" sz="1100" u="sng">
                <a:solidFill>
                  <a:schemeClr val="hlink"/>
                </a:solidFill>
                <a:hlinkClick r:id="rId4"/>
              </a:rPr>
              <a:t>carving a quaich</a:t>
            </a:r>
            <a:endParaRPr sz="1100"/>
          </a:p>
          <a:p>
            <a:pPr indent="0" lvl="0" marL="0" rtl="0" algn="l">
              <a:lnSpc>
                <a:spcPct val="100000"/>
              </a:lnSpc>
              <a:spcBef>
                <a:spcPts val="1200"/>
              </a:spcBef>
              <a:spcAft>
                <a:spcPts val="0"/>
              </a:spcAft>
              <a:buNone/>
            </a:pPr>
            <a:r>
              <a:rPr lang="en" sz="1100"/>
              <a:t>Irish Mether </a:t>
            </a:r>
            <a:r>
              <a:rPr lang="en" sz="1100" u="sng">
                <a:solidFill>
                  <a:schemeClr val="hlink"/>
                </a:solidFill>
                <a:hlinkClick r:id="rId5"/>
              </a:rPr>
              <a:t>mead distillery </a:t>
            </a:r>
            <a:r>
              <a:rPr lang="en" sz="1100"/>
              <a:t>with book of leinster and</a:t>
            </a:r>
            <a:r>
              <a:rPr lang="en" sz="1100" u="sng">
                <a:solidFill>
                  <a:schemeClr val="hlink"/>
                </a:solidFill>
                <a:hlinkClick r:id="rId6"/>
              </a:rPr>
              <a:t> National Museum of Ireland</a:t>
            </a:r>
            <a:endParaRPr sz="1100"/>
          </a:p>
          <a:p>
            <a:pPr indent="0" lvl="0" marL="0" rtl="0" algn="l">
              <a:lnSpc>
                <a:spcPct val="100000"/>
              </a:lnSpc>
              <a:spcBef>
                <a:spcPts val="1200"/>
              </a:spcBef>
              <a:spcAft>
                <a:spcPts val="0"/>
              </a:spcAft>
              <a:buNone/>
            </a:pPr>
            <a:r>
              <a:rPr lang="en" sz="1100"/>
              <a:t>Taiwanese Linak - </a:t>
            </a:r>
            <a:r>
              <a:rPr lang="en" sz="1100" u="sng">
                <a:solidFill>
                  <a:schemeClr val="hlink"/>
                </a:solidFill>
                <a:hlinkClick r:id="rId7"/>
              </a:rPr>
              <a:t>Bowers museum</a:t>
            </a:r>
            <a:r>
              <a:rPr lang="en" sz="1100"/>
              <a:t> - </a:t>
            </a:r>
            <a:r>
              <a:rPr lang="en" sz="1100" u="sng">
                <a:solidFill>
                  <a:schemeClr val="hlink"/>
                </a:solidFill>
                <a:hlinkClick r:id="rId8"/>
              </a:rPr>
              <a:t>Linak from Paiwan culture</a:t>
            </a:r>
            <a:r>
              <a:rPr lang="en" sz="1100"/>
              <a:t> - and </a:t>
            </a:r>
            <a:r>
              <a:rPr lang="en" sz="1200" u="sng">
                <a:solidFill>
                  <a:schemeClr val="hlink"/>
                </a:solidFill>
                <a:highlight>
                  <a:srgbClr val="FFFFFF"/>
                </a:highlight>
                <a:hlinkClick r:id="rId9"/>
              </a:rPr>
              <a:t>Transforming Taiwan Aboriginal Cultural Features into Modern Product Design</a:t>
            </a:r>
            <a:r>
              <a:rPr lang="en" sz="1200">
                <a:solidFill>
                  <a:srgbClr val="111111"/>
                </a:solidFill>
                <a:highlight>
                  <a:srgbClr val="FFFFFF"/>
                </a:highlight>
              </a:rPr>
              <a:t>:</a:t>
            </a:r>
            <a:endParaRPr sz="1200"/>
          </a:p>
          <a:p>
            <a:pPr indent="0" lvl="0" marL="0" rtl="0" algn="l">
              <a:lnSpc>
                <a:spcPct val="100000"/>
              </a:lnSpc>
              <a:spcBef>
                <a:spcPts val="1200"/>
              </a:spcBef>
              <a:spcAft>
                <a:spcPts val="0"/>
              </a:spcAft>
              <a:buNone/>
            </a:pPr>
            <a:r>
              <a:rPr lang="en" sz="1100"/>
              <a:t>Mexican Pox - </a:t>
            </a:r>
            <a:r>
              <a:rPr lang="en" sz="1100">
                <a:solidFill>
                  <a:schemeClr val="dk1"/>
                </a:solidFill>
                <a:highlight>
                  <a:srgbClr val="FFFFFF"/>
                </a:highlight>
                <a:latin typeface="Montserrat"/>
                <a:ea typeface="Montserrat"/>
                <a:cs typeface="Montserrat"/>
                <a:sym typeface="Montserrat"/>
              </a:rPr>
              <a:t>There’s a belief that pox reveals bonds between all individuals, and instead of saying </a:t>
            </a:r>
            <a:r>
              <a:rPr i="1" lang="en" sz="1100">
                <a:solidFill>
                  <a:schemeClr val="dk1"/>
                </a:solidFill>
                <a:highlight>
                  <a:srgbClr val="FFFFFF"/>
                </a:highlight>
                <a:latin typeface="Montserrat"/>
                <a:ea typeface="Montserrat"/>
                <a:cs typeface="Montserrat"/>
                <a:sym typeface="Montserrat"/>
              </a:rPr>
              <a:t>Cheers</a:t>
            </a:r>
            <a:r>
              <a:rPr lang="en" sz="1100">
                <a:solidFill>
                  <a:schemeClr val="dk1"/>
                </a:solidFill>
                <a:highlight>
                  <a:srgbClr val="FFFFFF"/>
                </a:highlight>
                <a:latin typeface="Montserrat"/>
                <a:ea typeface="Montserrat"/>
                <a:cs typeface="Montserrat"/>
                <a:sym typeface="Montserrat"/>
              </a:rPr>
              <a:t>, the traditional toast is In </a:t>
            </a:r>
            <a:r>
              <a:rPr i="1" lang="en" sz="1100">
                <a:solidFill>
                  <a:schemeClr val="dk1"/>
                </a:solidFill>
                <a:highlight>
                  <a:srgbClr val="FFFFFF"/>
                </a:highlight>
                <a:latin typeface="Montserrat"/>
                <a:ea typeface="Montserrat"/>
                <a:cs typeface="Montserrat"/>
                <a:sym typeface="Montserrat"/>
              </a:rPr>
              <a:t>Lak'Ech'</a:t>
            </a:r>
            <a:r>
              <a:rPr lang="en" sz="1100">
                <a:solidFill>
                  <a:schemeClr val="dk1"/>
                </a:solidFill>
                <a:highlight>
                  <a:srgbClr val="FFFFFF"/>
                </a:highlight>
                <a:latin typeface="Montserrat"/>
                <a:ea typeface="Montserrat"/>
                <a:cs typeface="Montserrat"/>
                <a:sym typeface="Montserrat"/>
              </a:rPr>
              <a:t>, which means "I’m another you," to which the reply is </a:t>
            </a:r>
            <a:r>
              <a:rPr i="1" lang="en" sz="1100">
                <a:solidFill>
                  <a:schemeClr val="dk1"/>
                </a:solidFill>
                <a:highlight>
                  <a:srgbClr val="FFFFFF"/>
                </a:highlight>
                <a:latin typeface="Montserrat"/>
                <a:ea typeface="Montserrat"/>
                <a:cs typeface="Montserrat"/>
                <a:sym typeface="Montserrat"/>
              </a:rPr>
              <a:t>Hala Ken</a:t>
            </a:r>
            <a:r>
              <a:rPr lang="en" sz="1100">
                <a:solidFill>
                  <a:schemeClr val="dk1"/>
                </a:solidFill>
                <a:highlight>
                  <a:srgbClr val="FFFFFF"/>
                </a:highlight>
                <a:latin typeface="Montserrat"/>
                <a:ea typeface="Montserrat"/>
                <a:cs typeface="Montserrat"/>
                <a:sym typeface="Montserrat"/>
              </a:rPr>
              <a:t>, which means "You are another me,” Sanchez says. </a:t>
            </a:r>
            <a:r>
              <a:rPr lang="en" sz="1100">
                <a:solidFill>
                  <a:srgbClr val="3D3D3D"/>
                </a:solidFill>
                <a:highlight>
                  <a:srgbClr val="FFFFFF"/>
                </a:highlight>
                <a:latin typeface="Lora"/>
                <a:ea typeface="Lora"/>
                <a:cs typeface="Lora"/>
                <a:sym typeface="Lora"/>
              </a:rPr>
              <a:t>Pox is used in major ceremonies such as births, baptisms, weddings and funerals.</a:t>
            </a:r>
            <a:endParaRPr sz="1100"/>
          </a:p>
          <a:p>
            <a:pPr indent="0" lvl="0" marL="0" rtl="0" algn="l">
              <a:lnSpc>
                <a:spcPct val="100000"/>
              </a:lnSpc>
              <a:spcBef>
                <a:spcPts val="1200"/>
              </a:spcBef>
              <a:spcAft>
                <a:spcPts val="0"/>
              </a:spcAft>
              <a:buNone/>
            </a:pPr>
            <a:r>
              <a:rPr lang="en" sz="1100" u="sng">
                <a:solidFill>
                  <a:schemeClr val="hlink"/>
                </a:solidFill>
                <a:hlinkClick r:id="rId10"/>
              </a:rPr>
              <a:t>Beyond the rim</a:t>
            </a:r>
            <a:r>
              <a:rPr lang="en" sz="1100"/>
              <a:t> a comparative study of kava bowls - </a:t>
            </a:r>
            <a:endParaRPr sz="1100"/>
          </a:p>
          <a:p>
            <a:pPr indent="0" lvl="0" marL="0" rtl="0" algn="l">
              <a:lnSpc>
                <a:spcPct val="100000"/>
              </a:lnSpc>
              <a:spcBef>
                <a:spcPts val="1200"/>
              </a:spcBef>
              <a:spcAft>
                <a:spcPts val="0"/>
              </a:spcAft>
              <a:buNone/>
            </a:pPr>
            <a:r>
              <a:rPr b="1" lang="en" sz="1100" u="sng">
                <a:solidFill>
                  <a:schemeClr val="hlink"/>
                </a:solidFill>
                <a:highlight>
                  <a:srgbClr val="F8FAFD"/>
                </a:highlight>
                <a:hlinkClick r:id="rId11"/>
              </a:rPr>
              <a:t>E na batini tanoa</a:t>
            </a:r>
            <a:r>
              <a:rPr b="1" lang="en" sz="1100">
                <a:solidFill>
                  <a:srgbClr val="2C3D39"/>
                </a:solidFill>
                <a:highlight>
                  <a:srgbClr val="F8FAFD"/>
                </a:highlight>
              </a:rPr>
              <a:t> (Around the kava bowl)</a:t>
            </a:r>
            <a:endParaRPr b="1" sz="1100">
              <a:solidFill>
                <a:srgbClr val="2C3D39"/>
              </a:solidFill>
              <a:highlight>
                <a:srgbClr val="F8FAFD"/>
              </a:highlight>
            </a:endParaRPr>
          </a:p>
          <a:p>
            <a:pPr indent="0" lvl="0" marL="0" rtl="0" algn="l">
              <a:lnSpc>
                <a:spcPct val="100000"/>
              </a:lnSpc>
              <a:spcBef>
                <a:spcPts val="1200"/>
              </a:spcBef>
              <a:spcAft>
                <a:spcPts val="0"/>
              </a:spcAft>
              <a:buNone/>
            </a:pPr>
            <a:r>
              <a:rPr b="1" i="1" lang="en" sz="1100">
                <a:solidFill>
                  <a:srgbClr val="2C3D39"/>
                </a:solidFill>
                <a:highlight>
                  <a:srgbClr val="F8FAFD"/>
                </a:highlight>
              </a:rPr>
              <a:t>Talanoa about all things kava</a:t>
            </a:r>
            <a:endParaRPr sz="1100"/>
          </a:p>
          <a:p>
            <a:pPr indent="0" lvl="0" marL="0" rtl="0" algn="l">
              <a:lnSpc>
                <a:spcPct val="100000"/>
              </a:lnSpc>
              <a:spcBef>
                <a:spcPts val="400"/>
              </a:spcBef>
              <a:spcAft>
                <a:spcPts val="0"/>
              </a:spcAft>
              <a:buNone/>
            </a:pPr>
            <a:r>
              <a:rPr lang="en" sz="1100"/>
              <a:t>‘</a:t>
            </a:r>
            <a:r>
              <a:rPr lang="en" sz="1100" u="sng">
                <a:solidFill>
                  <a:schemeClr val="hlink"/>
                </a:solidFill>
                <a:hlinkClick r:id="rId12"/>
              </a:rPr>
              <a:t>The great elevation’, chalice and host</a:t>
            </a:r>
            <a:r>
              <a:rPr lang="en" sz="1100"/>
              <a:t> - Te Papa - </a:t>
            </a:r>
            <a:r>
              <a:rPr lang="en" sz="1100" u="sng">
                <a:solidFill>
                  <a:schemeClr val="hlink"/>
                </a:solidFill>
                <a:hlinkClick r:id="rId13"/>
              </a:rPr>
              <a:t>Chalice - Neil Dawson</a:t>
            </a:r>
            <a:endParaRPr sz="1100"/>
          </a:p>
          <a:p>
            <a:pPr indent="0" lvl="0" marL="0" rtl="0" algn="l">
              <a:lnSpc>
                <a:spcPct val="100000"/>
              </a:lnSpc>
              <a:spcBef>
                <a:spcPts val="1200"/>
              </a:spcBef>
              <a:spcAft>
                <a:spcPts val="0"/>
              </a:spcAft>
              <a:buNone/>
            </a:pPr>
            <a:r>
              <a:rPr lang="en" sz="1100" u="sng">
                <a:solidFill>
                  <a:schemeClr val="hlink"/>
                </a:solidFill>
                <a:highlight>
                  <a:srgbClr val="FFFFFF"/>
                </a:highlight>
                <a:latin typeface="Times New Roman"/>
                <a:ea typeface="Times New Roman"/>
                <a:cs typeface="Times New Roman"/>
                <a:sym typeface="Times New Roman"/>
                <a:hlinkClick r:id="rId14"/>
              </a:rPr>
              <a:t>Kylix (Drinking Cup)</a:t>
            </a:r>
            <a:r>
              <a:rPr lang="en" sz="1100"/>
              <a:t> and a second </a:t>
            </a:r>
            <a:r>
              <a:rPr lang="en" sz="1100" u="sng">
                <a:solidFill>
                  <a:schemeClr val="hlink"/>
                </a:solidFill>
                <a:hlinkClick r:id="rId15"/>
              </a:rPr>
              <a:t>example</a:t>
            </a:r>
            <a:endParaRPr sz="1100"/>
          </a:p>
          <a:p>
            <a:pPr indent="0" lvl="0" marL="0" rtl="0" algn="l">
              <a:lnSpc>
                <a:spcPct val="100000"/>
              </a:lnSpc>
              <a:spcBef>
                <a:spcPts val="1200"/>
              </a:spcBef>
              <a:spcAft>
                <a:spcPts val="0"/>
              </a:spcAft>
              <a:buNone/>
            </a:pPr>
            <a:r>
              <a:rPr lang="en" sz="1100" u="sng">
                <a:solidFill>
                  <a:schemeClr val="hlink"/>
                </a:solidFill>
                <a:hlinkClick r:id="rId16"/>
              </a:rPr>
              <a:t>Japanese tea ceremony</a:t>
            </a:r>
            <a:r>
              <a:rPr lang="en" sz="1100"/>
              <a:t> - Haisen- </a:t>
            </a:r>
            <a:r>
              <a:rPr lang="en" sz="1100" u="sng">
                <a:solidFill>
                  <a:schemeClr val="hlink"/>
                </a:solidFill>
                <a:hlinkClick r:id="rId17"/>
              </a:rPr>
              <a:t>sake cup washing bowl</a:t>
            </a:r>
            <a:r>
              <a:rPr lang="en" sz="1100"/>
              <a:t>, second </a:t>
            </a:r>
            <a:r>
              <a:rPr lang="en" sz="1100" u="sng">
                <a:solidFill>
                  <a:schemeClr val="hlink"/>
                </a:solidFill>
                <a:hlinkClick r:id="rId18"/>
              </a:rPr>
              <a:t>example</a:t>
            </a:r>
            <a:endParaRPr sz="1100"/>
          </a:p>
          <a:p>
            <a:pPr indent="0" lvl="0" marL="0" rtl="0" algn="l">
              <a:lnSpc>
                <a:spcPct val="100000"/>
              </a:lnSpc>
              <a:spcBef>
                <a:spcPts val="1200"/>
              </a:spcBef>
              <a:spcAft>
                <a:spcPts val="1200"/>
              </a:spcAft>
              <a:buNone/>
            </a:pPr>
            <a:r>
              <a:rPr lang="en" sz="1100" u="sng">
                <a:solidFill>
                  <a:schemeClr val="hlink"/>
                </a:solidFill>
                <a:hlinkClick r:id="rId19"/>
              </a:rPr>
              <a:t>Shared communion cup</a:t>
            </a:r>
            <a:r>
              <a:rPr lang="en" sz="1100"/>
              <a:t> - and another </a:t>
            </a:r>
            <a:r>
              <a:rPr lang="en" sz="1100" u="sng">
                <a:solidFill>
                  <a:schemeClr val="hlink"/>
                </a:solidFill>
                <a:hlinkClick r:id="rId20"/>
              </a:rPr>
              <a:t>example</a:t>
            </a:r>
            <a:r>
              <a:rPr lang="en" sz="1100"/>
              <a:t>, pre-filled communion cups </a:t>
            </a:r>
            <a:r>
              <a:rPr lang="en" sz="1100" u="sng">
                <a:solidFill>
                  <a:schemeClr val="hlink"/>
                </a:solidFill>
                <a:hlinkClick r:id="rId21"/>
              </a:rPr>
              <a:t>in </a:t>
            </a:r>
            <a:r>
              <a:rPr lang="en" sz="1100" u="sng">
                <a:solidFill>
                  <a:schemeClr val="hlink"/>
                </a:solidFill>
                <a:hlinkClick r:id="rId22"/>
              </a:rPr>
              <a:t>response</a:t>
            </a:r>
            <a:r>
              <a:rPr lang="en" sz="1100" u="sng">
                <a:solidFill>
                  <a:schemeClr val="hlink"/>
                </a:solidFill>
                <a:hlinkClick r:id="rId23"/>
              </a:rPr>
              <a:t> to Covid</a:t>
            </a:r>
            <a:r>
              <a:rPr lang="en" sz="1100"/>
              <a:t> - what is </a:t>
            </a:r>
            <a:r>
              <a:rPr lang="en" sz="1100" u="sng">
                <a:solidFill>
                  <a:schemeClr val="hlink"/>
                </a:solidFill>
                <a:hlinkClick r:id="rId24"/>
              </a:rPr>
              <a:t>communion</a:t>
            </a:r>
            <a:r>
              <a:rPr lang="en" sz="1100"/>
              <a:t> and why is it important to Christians</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