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Lst>
  <p:sldSz cy="6858000" cx="12192000"/>
  <p:notesSz cx="6858000" cy="9144000"/>
  <p:embeddedFontLst>
    <p:embeddedFont>
      <p:font typeface="Josefin Sans"/>
      <p:regular r:id="rId34"/>
      <p:bold r:id="rId35"/>
      <p:italic r:id="rId36"/>
      <p:boldItalic r:id="rId37"/>
    </p:embeddedFont>
    <p:embeddedFont>
      <p:font typeface="Source Sans Pro"/>
      <p:regular r:id="rId38"/>
      <p:bold r:id="rId39"/>
      <p:italic r:id="rId40"/>
      <p:boldItalic r:id="rId41"/>
    </p:embeddedFont>
    <p:embeddedFont>
      <p:font typeface="Open Sans"/>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6" roundtripDataSignature="AMtx7mj2emtj+xcHNIgZCo4E4DRH3Rgos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SourceSansPro-italic.fntdata"/><Relationship Id="rId20" Type="http://schemas.openxmlformats.org/officeDocument/2006/relationships/slide" Target="slides/slide16.xml"/><Relationship Id="rId42" Type="http://schemas.openxmlformats.org/officeDocument/2006/relationships/font" Target="fonts/OpenSans-regular.fntdata"/><Relationship Id="rId41" Type="http://schemas.openxmlformats.org/officeDocument/2006/relationships/font" Target="fonts/SourceSansPro-boldItalic.fntdata"/><Relationship Id="rId22" Type="http://schemas.openxmlformats.org/officeDocument/2006/relationships/slide" Target="slides/slide18.xml"/><Relationship Id="rId44" Type="http://schemas.openxmlformats.org/officeDocument/2006/relationships/font" Target="fonts/OpenSans-italic.fntdata"/><Relationship Id="rId21" Type="http://schemas.openxmlformats.org/officeDocument/2006/relationships/slide" Target="slides/slide17.xml"/><Relationship Id="rId43" Type="http://schemas.openxmlformats.org/officeDocument/2006/relationships/font" Target="fonts/OpenSans-bold.fntdata"/><Relationship Id="rId24" Type="http://schemas.openxmlformats.org/officeDocument/2006/relationships/slide" Target="slides/slide20.xml"/><Relationship Id="rId46" Type="http://customschemas.google.com/relationships/presentationmetadata" Target="metadata"/><Relationship Id="rId23" Type="http://schemas.openxmlformats.org/officeDocument/2006/relationships/slide" Target="slides/slide19.xml"/><Relationship Id="rId45" Type="http://schemas.openxmlformats.org/officeDocument/2006/relationships/font" Target="fonts/OpenSans-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font" Target="fonts/JosefinSans-bold.fntdata"/><Relationship Id="rId12" Type="http://schemas.openxmlformats.org/officeDocument/2006/relationships/slide" Target="slides/slide8.xml"/><Relationship Id="rId34" Type="http://schemas.openxmlformats.org/officeDocument/2006/relationships/font" Target="fonts/JosefinSans-regular.fntdata"/><Relationship Id="rId15" Type="http://schemas.openxmlformats.org/officeDocument/2006/relationships/slide" Target="slides/slide11.xml"/><Relationship Id="rId37" Type="http://schemas.openxmlformats.org/officeDocument/2006/relationships/font" Target="fonts/JosefinSans-boldItalic.fntdata"/><Relationship Id="rId14" Type="http://schemas.openxmlformats.org/officeDocument/2006/relationships/slide" Target="slides/slide10.xml"/><Relationship Id="rId36" Type="http://schemas.openxmlformats.org/officeDocument/2006/relationships/font" Target="fonts/JosefinSans-italic.fntdata"/><Relationship Id="rId17" Type="http://schemas.openxmlformats.org/officeDocument/2006/relationships/slide" Target="slides/slide13.xml"/><Relationship Id="rId39" Type="http://schemas.openxmlformats.org/officeDocument/2006/relationships/font" Target="fonts/SourceSansPro-bold.fntdata"/><Relationship Id="rId16" Type="http://schemas.openxmlformats.org/officeDocument/2006/relationships/slide" Target="slides/slide12.xml"/><Relationship Id="rId38" Type="http://schemas.openxmlformats.org/officeDocument/2006/relationships/font" Target="fonts/SourceSansPro-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3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3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NZ"/>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4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40"/>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NZ"/>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41"/>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41"/>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NZ"/>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3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NZ"/>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33"/>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33"/>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NZ"/>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3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3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NZ"/>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35"/>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35"/>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35"/>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35"/>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35"/>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NZ"/>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3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NZ"/>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NZ"/>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3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38"/>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38"/>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NZ"/>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3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39"/>
          <p:cNvSpPr/>
          <p:nvPr>
            <p:ph idx="2" type="pic"/>
          </p:nvPr>
        </p:nvSpPr>
        <p:spPr>
          <a:xfrm>
            <a:off x="5183188" y="987425"/>
            <a:ext cx="6172200" cy="4873625"/>
          </a:xfrm>
          <a:prstGeom prst="rect">
            <a:avLst/>
          </a:prstGeom>
          <a:noFill/>
          <a:ln>
            <a:noFill/>
          </a:ln>
        </p:spPr>
      </p:sp>
      <p:sp>
        <p:nvSpPr>
          <p:cNvPr id="64" name="Google Shape;64;p39"/>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NZ"/>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3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NZ"/>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hyperlink" Target="http://www.waikatotainui.com/" TargetMode="External"/><Relationship Id="rId4" Type="http://schemas.openxmlformats.org/officeDocument/2006/relationships/hyperlink" Target="http://www.ngaitahu.iwi.nz/" TargetMode="External"/><Relationship Id="rId5" Type="http://schemas.openxmlformats.org/officeDocument/2006/relationships/hyperlink" Target="https://www.otago.ac.nz/maori/world/tikanga/whakapapa/"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hyperlink" Target="https://www.otago.ac.nz/maori/world/tikanga/whakapapa/"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hyperlink" Target="https://www.otago.ac.nz/maori/world/te-reo-maori/mihi-introductions/index.html" TargetMode="External"/><Relationship Id="rId4" Type="http://schemas.openxmlformats.org/officeDocument/2006/relationships/hyperlink" Target="https://www.otago.ac.nz/maori/world/te-reo-maori/mihi-introductions/index.html" TargetMode="External"/><Relationship Id="rId5" Type="http://schemas.openxmlformats.org/officeDocument/2006/relationships/hyperlink" Target="https://www.otago.ac.nz/maori/world/tikanga/whakapapa/"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4.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9.jpg"/><Relationship Id="rId4" Type="http://schemas.openxmlformats.org/officeDocument/2006/relationships/image" Target="../media/image14.png"/><Relationship Id="rId5" Type="http://schemas.openxmlformats.org/officeDocument/2006/relationships/image" Target="../media/image18.png"/><Relationship Id="rId6" Type="http://schemas.openxmlformats.org/officeDocument/2006/relationships/hyperlink" Target="https://www.aasd.com.au/index.cfm/list-all-works/?concat=kahukiwarobyn&amp;direction=0&amp;order=1&amp;start=49&amp;show=48"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s://erikapearce.co.nz/" TargetMode="External"/><Relationship Id="rId4" Type="http://schemas.openxmlformats.org/officeDocument/2006/relationships/image" Target="../media/image13.png"/><Relationship Id="rId5" Type="http://schemas.openxmlformats.org/officeDocument/2006/relationships/image" Target="../media/image12.png"/><Relationship Id="rId6" Type="http://schemas.openxmlformats.org/officeDocument/2006/relationships/image" Target="../media/image16.png"/><Relationship Id="rId7"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hyperlink" Target="https://teara.govt.nz/en/biographies/5a16/angus-rita" TargetMode="External"/><Relationship Id="rId4" Type="http://schemas.openxmlformats.org/officeDocument/2006/relationships/hyperlink" Target="https://www.tepapa.govt.nz/visit/exhibitions/toi-art/rita-angus-new-zealand-modernist" TargetMode="External"/><Relationship Id="rId5" Type="http://schemas.openxmlformats.org/officeDocument/2006/relationships/image" Target="../media/image24.jpg"/><Relationship Id="rId6" Type="http://schemas.openxmlformats.org/officeDocument/2006/relationships/image" Target="../media/image19.jpg"/><Relationship Id="rId7" Type="http://schemas.openxmlformats.org/officeDocument/2006/relationships/image" Target="../media/image1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hyperlink" Target="https://collections.tepapa.govt.nz/object/330016" TargetMode="External"/><Relationship Id="rId4" Type="http://schemas.openxmlformats.org/officeDocument/2006/relationships/hyperlink" Target="https://collections.tepapa.govt.nz/object/330016" TargetMode="External"/><Relationship Id="rId5" Type="http://schemas.openxmlformats.org/officeDocument/2006/relationships/image" Target="../media/image2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s://www.otago.ac.nz/maori/world/tikanga/whakapapa/"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s://www.whitespace.co.nz/artists/james-ormsby" TargetMode="External"/><Relationship Id="rId4" Type="http://schemas.openxmlformats.org/officeDocument/2006/relationships/hyperlink" Target="https://www.aucklandartgallery.com/explore-art-and-ideas/artist/12006/james-ormsby?q=%2Fexplore-art-and-ideas%2Fartist%2F12006%2Fjames-ormsby" TargetMode="External"/><Relationship Id="rId5" Type="http://schemas.openxmlformats.org/officeDocument/2006/relationships/image" Target="../media/image36.jpg"/><Relationship Id="rId6" Type="http://schemas.openxmlformats.org/officeDocument/2006/relationships/image" Target="../media/image2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0.jpg"/><Relationship Id="rId4" Type="http://schemas.openxmlformats.org/officeDocument/2006/relationships/image" Target="../media/image3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hyperlink" Target="https://www.aucklandartgallery.com/explore-art-and-ideas/artist/11999/vanessa-wairata-edwards?q=/explore-art-and-ideas/artist/11999/vanessa-wairata-edwards" TargetMode="External"/><Relationship Id="rId4" Type="http://schemas.openxmlformats.org/officeDocument/2006/relationships/hyperlink" Target="https://www.artformgallery.co.nz/blog/2019/6/21-vanessaedwards" TargetMode="External"/><Relationship Id="rId5" Type="http://schemas.openxmlformats.org/officeDocument/2006/relationships/hyperlink" Target="https://www.thepoiroom.co.nz/collections/vanessa-wairata-edwards" TargetMode="External"/><Relationship Id="rId6" Type="http://schemas.openxmlformats.org/officeDocument/2006/relationships/image" Target="../media/image28.jpg"/><Relationship Id="rId7" Type="http://schemas.openxmlformats.org/officeDocument/2006/relationships/image" Target="../media/image21.jpg"/><Relationship Id="rId8" Type="http://schemas.openxmlformats.org/officeDocument/2006/relationships/image" Target="../media/image3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1.jpg"/><Relationship Id="rId4" Type="http://schemas.openxmlformats.org/officeDocument/2006/relationships/image" Target="../media/image2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hyperlink" Target="http://darcynicholas.co.nz/" TargetMode="External"/><Relationship Id="rId4" Type="http://schemas.openxmlformats.org/officeDocument/2006/relationships/hyperlink" Target="https://www.kuragallery.co.nz/category/artists/darcy-nicholas" TargetMode="External"/><Relationship Id="rId5" Type="http://schemas.openxmlformats.org/officeDocument/2006/relationships/image" Target="../media/image39.jpg"/><Relationship Id="rId6" Type="http://schemas.openxmlformats.org/officeDocument/2006/relationships/image" Target="../media/image2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7.jpg"/><Relationship Id="rId4" Type="http://schemas.openxmlformats.org/officeDocument/2006/relationships/image" Target="../media/image37.jpg"/><Relationship Id="rId5" Type="http://schemas.openxmlformats.org/officeDocument/2006/relationships/image" Target="../media/image30.jpg"/><Relationship Id="rId6" Type="http://schemas.openxmlformats.org/officeDocument/2006/relationships/image" Target="../media/image40.jpg"/><Relationship Id="rId7" Type="http://schemas.openxmlformats.org/officeDocument/2006/relationships/image" Target="../media/image3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hyperlink" Target="https://www.janegallowayartist.com/work#/new-gallery-2" TargetMode="External"/><Relationship Id="rId4" Type="http://schemas.openxmlformats.org/officeDocument/2006/relationships/image" Target="../media/image3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1.jpg"/><Relationship Id="rId4" Type="http://schemas.openxmlformats.org/officeDocument/2006/relationships/image" Target="../media/image45.jpg"/><Relationship Id="rId5" Type="http://schemas.openxmlformats.org/officeDocument/2006/relationships/image" Target="../media/image46.jpg"/><Relationship Id="rId6" Type="http://schemas.openxmlformats.org/officeDocument/2006/relationships/hyperlink" Target="https://melanierogergallery.com/stockroom/sam-mitchell/" TargetMode="External"/><Relationship Id="rId7" Type="http://schemas.openxmlformats.org/officeDocument/2006/relationships/hyperlink" Target="https://ocula.com/artists/sam-mitchell/"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hyperlink" Target="https://www.timmelville.com/artist/star-gossage/" TargetMode="External"/><Relationship Id="rId4" Type="http://schemas.openxmlformats.org/officeDocument/2006/relationships/hyperlink" Target="https://www.aucklandartgallery.com/explore-art-and-ideas/artist/6558/star-gossage?q=%2Fexplore-art-and-ideas%2Fartist%2F6558%2Fstar-gossage" TargetMode="External"/><Relationship Id="rId5" Type="http://schemas.openxmlformats.org/officeDocument/2006/relationships/image" Target="../media/image50.jpg"/><Relationship Id="rId6" Type="http://schemas.openxmlformats.org/officeDocument/2006/relationships/image" Target="../media/image47.jpg"/><Relationship Id="rId7" Type="http://schemas.openxmlformats.org/officeDocument/2006/relationships/image" Target="../media/image49.jpg"/><Relationship Id="rId8" Type="http://schemas.openxmlformats.org/officeDocument/2006/relationships/image" Target="../media/image4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hyperlink" Target="https://ocula.com/artists/kelcy-taratoa/" TargetMode="External"/><Relationship Id="rId4" Type="http://schemas.openxmlformats.org/officeDocument/2006/relationships/hyperlink" Target="https://www.toiohomai.ac.nz/about/our-people/kelcy-taratoa" TargetMode="External"/><Relationship Id="rId5" Type="http://schemas.openxmlformats.org/officeDocument/2006/relationships/hyperlink" Target="https://kelcytaratoa.com/artworks/" TargetMode="External"/><Relationship Id="rId6" Type="http://schemas.openxmlformats.org/officeDocument/2006/relationships/image" Target="../media/image42.jpg"/><Relationship Id="rId7" Type="http://schemas.openxmlformats.org/officeDocument/2006/relationships/image" Target="../media/image48.jpg"/><Relationship Id="rId8" Type="http://schemas.openxmlformats.org/officeDocument/2006/relationships/image" Target="../media/image4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s://www.otago.ac.nz/maori/world/tikanga/whakapapa/"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s://www.otago.ac.nz/maori/world/tikanga/whakapapa/"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s://www.aucklandartgallery.com/explore-art-and-ideas/artist/1268/robyn-kahukiwa" TargetMode="External"/><Relationship Id="rId4" Type="http://schemas.openxmlformats.org/officeDocument/2006/relationships/image" Target="../media/image7.png"/><Relationship Id="rId5" Type="http://schemas.openxmlformats.org/officeDocument/2006/relationships/hyperlink" Target="https://nzhistory.govt.nz/media/photo/hinetitama-robyn-kahukiwa"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hyperlink" Target="https://nzhistory.govt.nz/media/photo/hinetitama-robyn-kahukiwa"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5.jpg"/><Relationship Id="rId4" Type="http://schemas.openxmlformats.org/officeDocument/2006/relationships/image" Target="../media/image8.jpg"/><Relationship Id="rId5" Type="http://schemas.openxmlformats.org/officeDocument/2006/relationships/hyperlink" Target="https://serathus.artstation.com/" TargetMode="External"/><Relationship Id="rId6" Type="http://schemas.openxmlformats.org/officeDocument/2006/relationships/image" Target="../media/image26.png"/><Relationship Id="rId7" Type="http://schemas.openxmlformats.org/officeDocument/2006/relationships/hyperlink" Target="https://www.thepoiroom.co.nz/collections/vendors?q=Tristan%20Marler"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jpg"/><Relationship Id="rId4" Type="http://schemas.openxmlformats.org/officeDocument/2006/relationships/image" Target="../media/image2.png"/><Relationship Id="rId5" Type="http://schemas.openxmlformats.org/officeDocument/2006/relationships/image" Target="../media/image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jp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5400"/>
              <a:buFont typeface="Verdana"/>
              <a:buNone/>
            </a:pPr>
            <a:r>
              <a:rPr b="1" lang="en-NZ" sz="5400">
                <a:latin typeface="Verdana"/>
                <a:ea typeface="Verdana"/>
                <a:cs typeface="Verdana"/>
                <a:sym typeface="Verdana"/>
              </a:rPr>
              <a:t>Whakapapa Portraits </a:t>
            </a:r>
            <a:endParaRPr sz="19900"/>
          </a:p>
        </p:txBody>
      </p:sp>
      <p:sp>
        <p:nvSpPr>
          <p:cNvPr id="85" name="Google Shape;85;p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rPr b="1" lang="en-NZ" sz="2400">
                <a:latin typeface="Verdana"/>
                <a:ea typeface="Verdana"/>
                <a:cs typeface="Verdana"/>
                <a:sym typeface="Verdana"/>
              </a:rPr>
              <a:t>Robin Kahukiwa - Personal heritage unit</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10"/>
          <p:cNvSpPr txBox="1"/>
          <p:nvPr>
            <p:ph type="title"/>
          </p:nvPr>
        </p:nvSpPr>
        <p:spPr>
          <a:xfrm>
            <a:off x="838200" y="34607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333333"/>
              </a:buClr>
              <a:buSzPts val="4400"/>
              <a:buFont typeface="Verdana"/>
              <a:buNone/>
            </a:pPr>
            <a:r>
              <a:rPr b="1" i="0" lang="en-NZ">
                <a:solidFill>
                  <a:srgbClr val="333333"/>
                </a:solidFill>
                <a:latin typeface="Verdana"/>
                <a:ea typeface="Verdana"/>
                <a:cs typeface="Verdana"/>
                <a:sym typeface="Verdana"/>
              </a:rPr>
              <a:t>Iwi (Tribe)</a:t>
            </a:r>
            <a:endParaRPr b="1">
              <a:latin typeface="Verdana"/>
              <a:ea typeface="Verdana"/>
              <a:cs typeface="Verdana"/>
              <a:sym typeface="Verdana"/>
            </a:endParaRPr>
          </a:p>
        </p:txBody>
      </p:sp>
      <p:sp>
        <p:nvSpPr>
          <p:cNvPr id="157" name="Google Shape;157;p10"/>
          <p:cNvSpPr txBox="1"/>
          <p:nvPr>
            <p:ph idx="1" type="body"/>
          </p:nvPr>
        </p:nvSpPr>
        <p:spPr>
          <a:xfrm>
            <a:off x="838200" y="1409700"/>
            <a:ext cx="10515600" cy="4767263"/>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0"/>
              </a:spcBef>
              <a:spcAft>
                <a:spcPts val="0"/>
              </a:spcAft>
              <a:buClr>
                <a:srgbClr val="333333"/>
              </a:buClr>
              <a:buSzPct val="100000"/>
              <a:buNone/>
            </a:pPr>
            <a:r>
              <a:rPr b="0" i="0" lang="en-NZ">
                <a:solidFill>
                  <a:srgbClr val="333333"/>
                </a:solidFill>
                <a:latin typeface="Open Sans"/>
                <a:ea typeface="Open Sans"/>
                <a:cs typeface="Open Sans"/>
                <a:sym typeface="Open Sans"/>
              </a:rPr>
              <a:t>‘</a:t>
            </a:r>
            <a:r>
              <a:rPr b="0" i="0" lang="en-NZ">
                <a:solidFill>
                  <a:srgbClr val="333333"/>
                </a:solidFill>
              </a:rPr>
              <a:t>Iwi’ is a tribal structure that incorporates multiple hapū and a multitude of different whānau. It also means ‘</a:t>
            </a:r>
            <a:r>
              <a:rPr b="0" i="1" lang="en-NZ">
                <a:solidFill>
                  <a:srgbClr val="333333"/>
                </a:solidFill>
              </a:rPr>
              <a:t>bones</a:t>
            </a:r>
            <a:r>
              <a:rPr b="0" i="0" lang="en-NZ">
                <a:solidFill>
                  <a:srgbClr val="333333"/>
                </a:solidFill>
              </a:rPr>
              <a:t>’ (koiwi), the structures that support and strengthen iwi Māori. Because one is defined by one’s whakapapa, belonging to an iwi requires commonality of descent from a single ancestor or literally ‘from their bones’. </a:t>
            </a:r>
            <a:endParaRPr/>
          </a:p>
          <a:p>
            <a:pPr indent="0" lvl="0" marL="0" rtl="0" algn="l">
              <a:lnSpc>
                <a:spcPct val="90000"/>
              </a:lnSpc>
              <a:spcBef>
                <a:spcPts val="1000"/>
              </a:spcBef>
              <a:spcAft>
                <a:spcPts val="0"/>
              </a:spcAft>
              <a:buClr>
                <a:srgbClr val="333333"/>
              </a:buClr>
              <a:buSzPct val="100000"/>
              <a:buNone/>
            </a:pPr>
            <a:r>
              <a:rPr b="0" i="0" lang="en-NZ">
                <a:solidFill>
                  <a:srgbClr val="333333"/>
                </a:solidFill>
              </a:rPr>
              <a:t>Traditionally, iwi only congregated for special occasions, festivities and in times of strife. Since the signing of the Treaty of Waitangi, many iwi have come together to recover and manage land and assets lost to them either through confiscation, war or legislation.</a:t>
            </a:r>
            <a:endParaRPr/>
          </a:p>
          <a:p>
            <a:pPr indent="0" lvl="0" marL="0" rtl="0" algn="l">
              <a:lnSpc>
                <a:spcPct val="90000"/>
              </a:lnSpc>
              <a:spcBef>
                <a:spcPts val="1000"/>
              </a:spcBef>
              <a:spcAft>
                <a:spcPts val="0"/>
              </a:spcAft>
              <a:buClr>
                <a:srgbClr val="333333"/>
              </a:buClr>
              <a:buSzPct val="100000"/>
              <a:buNone/>
            </a:pPr>
            <a:r>
              <a:rPr b="0" i="0" lang="en-NZ">
                <a:solidFill>
                  <a:srgbClr val="333333"/>
                </a:solidFill>
              </a:rPr>
              <a:t>Contemporarily, iwi are recognised tribal groups which come together to pursue economic, social, political and cultural goals and aspirations while adhering to cultural values according to tikanga.</a:t>
            </a:r>
            <a:endParaRPr/>
          </a:p>
          <a:p>
            <a:pPr indent="0" lvl="0" marL="0" rtl="0" algn="l">
              <a:lnSpc>
                <a:spcPct val="90000"/>
              </a:lnSpc>
              <a:spcBef>
                <a:spcPts val="1000"/>
              </a:spcBef>
              <a:spcAft>
                <a:spcPts val="0"/>
              </a:spcAft>
              <a:buClr>
                <a:srgbClr val="416EBF"/>
              </a:buClr>
              <a:buSzPct val="100000"/>
              <a:buNone/>
            </a:pPr>
            <a:r>
              <a:rPr b="0" i="0" lang="en-NZ" u="sng" strike="noStrike">
                <a:solidFill>
                  <a:srgbClr val="416EBF"/>
                </a:solidFill>
                <a:hlinkClick r:id="rId3">
                  <a:extLst>
                    <a:ext uri="{A12FA001-AC4F-418D-AE19-62706E023703}">
                      <ahyp:hlinkClr val="tx"/>
                    </a:ext>
                  </a:extLst>
                </a:hlinkClick>
              </a:rPr>
              <a:t>See example explanations and information from Waikato Tainui </a:t>
            </a:r>
            <a:r>
              <a:rPr b="0" i="0" lang="en-NZ">
                <a:solidFill>
                  <a:srgbClr val="333333"/>
                </a:solidFill>
              </a:rPr>
              <a:t>and </a:t>
            </a:r>
            <a:r>
              <a:rPr b="0" i="0" lang="en-NZ" u="sng" strike="noStrike">
                <a:solidFill>
                  <a:srgbClr val="416EBF"/>
                </a:solidFill>
                <a:hlinkClick r:id="rId4">
                  <a:extLst>
                    <a:ext uri="{A12FA001-AC4F-418D-AE19-62706E023703}">
                      <ahyp:hlinkClr val="tx"/>
                    </a:ext>
                  </a:extLst>
                </a:hlinkClick>
              </a:rPr>
              <a:t>Ngāi Tahu</a:t>
            </a:r>
            <a:endParaRPr b="0" i="0">
              <a:solidFill>
                <a:srgbClr val="333333"/>
              </a:solidFill>
            </a:endParaRPr>
          </a:p>
          <a:p>
            <a:pPr indent="0" lvl="0" marL="0" rtl="0" algn="l">
              <a:lnSpc>
                <a:spcPct val="90000"/>
              </a:lnSpc>
              <a:spcBef>
                <a:spcPts val="1000"/>
              </a:spcBef>
              <a:spcAft>
                <a:spcPts val="0"/>
              </a:spcAft>
              <a:buClr>
                <a:srgbClr val="333333"/>
              </a:buClr>
              <a:buSzPct val="100000"/>
              <a:buNone/>
            </a:pPr>
            <a:r>
              <a:rPr b="0" i="0" lang="en-NZ" u="sng">
                <a:solidFill>
                  <a:srgbClr val="333333"/>
                </a:solidFill>
                <a:hlinkClick r:id="rId5">
                  <a:extLst>
                    <a:ext uri="{A12FA001-AC4F-418D-AE19-62706E023703}">
                      <ahyp:hlinkClr val="tx"/>
                    </a:ext>
                  </a:extLst>
                </a:hlinkClick>
              </a:rPr>
              <a:t>https://www.otago.ac.nz/maori/world/tikanga/whakapapa/</a:t>
            </a:r>
            <a:endParaRPr b="0" i="0">
              <a:solidFill>
                <a:srgbClr val="333333"/>
              </a:solidFill>
            </a:endParaRPr>
          </a:p>
          <a:p>
            <a:pPr indent="0" lvl="0" marL="0" rtl="0" algn="l">
              <a:lnSpc>
                <a:spcPct val="90000"/>
              </a:lnSpc>
              <a:spcBef>
                <a:spcPts val="1000"/>
              </a:spcBef>
              <a:spcAft>
                <a:spcPts val="0"/>
              </a:spcAft>
              <a:buClr>
                <a:schemeClr val="dk1"/>
              </a:buClr>
              <a:buSzPct val="100000"/>
              <a:buNone/>
            </a:pPr>
            <a:r>
              <a:t/>
            </a:r>
            <a:endParaRPr b="0" i="0">
              <a:solidFill>
                <a:srgbClr val="333333"/>
              </a:solidFill>
            </a:endParaRPr>
          </a:p>
          <a:p>
            <a:pPr indent="-64135" lvl="0" marL="228600" rtl="0" algn="l">
              <a:lnSpc>
                <a:spcPct val="90000"/>
              </a:lnSpc>
              <a:spcBef>
                <a:spcPts val="1000"/>
              </a:spcBef>
              <a:spcAft>
                <a:spcPts val="0"/>
              </a:spcAft>
              <a:buClr>
                <a:schemeClr val="dk1"/>
              </a:buClr>
              <a:buSzPct val="100000"/>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11"/>
          <p:cNvSpPr txBox="1"/>
          <p:nvPr>
            <p:ph type="title"/>
          </p:nvPr>
        </p:nvSpPr>
        <p:spPr>
          <a:xfrm>
            <a:off x="533400" y="4603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333333"/>
              </a:buClr>
              <a:buSzPts val="4400"/>
              <a:buFont typeface="Verdana"/>
              <a:buNone/>
            </a:pPr>
            <a:r>
              <a:rPr b="1" i="0" lang="en-NZ">
                <a:solidFill>
                  <a:srgbClr val="333333"/>
                </a:solidFill>
                <a:latin typeface="Verdana"/>
                <a:ea typeface="Verdana"/>
                <a:cs typeface="Verdana"/>
                <a:sym typeface="Verdana"/>
              </a:rPr>
              <a:t>Hapū, Whānau, Whenua</a:t>
            </a:r>
            <a:endParaRPr b="1">
              <a:latin typeface="Verdana"/>
              <a:ea typeface="Verdana"/>
              <a:cs typeface="Verdana"/>
              <a:sym typeface="Verdana"/>
            </a:endParaRPr>
          </a:p>
        </p:txBody>
      </p:sp>
      <p:sp>
        <p:nvSpPr>
          <p:cNvPr id="163" name="Google Shape;163;p11"/>
          <p:cNvSpPr txBox="1"/>
          <p:nvPr>
            <p:ph idx="1" type="body"/>
          </p:nvPr>
        </p:nvSpPr>
        <p:spPr>
          <a:xfrm>
            <a:off x="533400" y="942975"/>
            <a:ext cx="11220450" cy="566737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333333"/>
              </a:buClr>
              <a:buSzPts val="1600"/>
              <a:buNone/>
            </a:pPr>
            <a:r>
              <a:rPr b="0" i="0" lang="en-NZ" sz="1600">
                <a:solidFill>
                  <a:srgbClr val="333333"/>
                </a:solidFill>
              </a:rPr>
              <a:t>Hapū (Sub tribe)</a:t>
            </a:r>
            <a:endParaRPr/>
          </a:p>
          <a:p>
            <a:pPr indent="-228600" lvl="0" marL="228600" rtl="0" algn="l">
              <a:lnSpc>
                <a:spcPct val="90000"/>
              </a:lnSpc>
              <a:spcBef>
                <a:spcPts val="1000"/>
              </a:spcBef>
              <a:spcAft>
                <a:spcPts val="0"/>
              </a:spcAft>
              <a:buClr>
                <a:srgbClr val="333333"/>
              </a:buClr>
              <a:buSzPts val="1600"/>
              <a:buChar char="•"/>
            </a:pPr>
            <a:r>
              <a:rPr b="0" i="0" lang="en-NZ" sz="1600">
                <a:solidFill>
                  <a:srgbClr val="333333"/>
                </a:solidFill>
              </a:rPr>
              <a:t>Hapū, which translates as </a:t>
            </a:r>
            <a:r>
              <a:rPr b="0" i="1" lang="en-NZ" sz="1600">
                <a:solidFill>
                  <a:srgbClr val="333333"/>
                </a:solidFill>
              </a:rPr>
              <a:t>sub-tribe</a:t>
            </a:r>
            <a:r>
              <a:rPr b="0" i="0" lang="en-NZ" sz="1600">
                <a:solidFill>
                  <a:srgbClr val="333333"/>
                </a:solidFill>
              </a:rPr>
              <a:t>, also means to be pregnant, to generate life. It expresses the idea of birth from common ancestors and incorporates the idea of growth. A hapū includes many whānau; indeed, membership to a hapū is based on familial ties and people may belong to a number of different hapū.</a:t>
            </a:r>
            <a:endParaRPr/>
          </a:p>
          <a:p>
            <a:pPr indent="-228600" lvl="0" marL="228600" rtl="0" algn="l">
              <a:lnSpc>
                <a:spcPct val="90000"/>
              </a:lnSpc>
              <a:spcBef>
                <a:spcPts val="1000"/>
              </a:spcBef>
              <a:spcAft>
                <a:spcPts val="0"/>
              </a:spcAft>
              <a:buClr>
                <a:srgbClr val="333333"/>
              </a:buClr>
              <a:buSzPts val="1600"/>
              <a:buChar char="•"/>
            </a:pPr>
            <a:r>
              <a:rPr b="0" i="0" lang="en-NZ" sz="1600">
                <a:solidFill>
                  <a:srgbClr val="333333"/>
                </a:solidFill>
              </a:rPr>
              <a:t>Traditionally, these extended family units formed closely for mutual benefit and familial allegiance. A lot of tribal resources were cared for by hapū who were given kaitiaki (</a:t>
            </a:r>
            <a:r>
              <a:rPr b="0" i="1" lang="en-NZ" sz="1600">
                <a:solidFill>
                  <a:srgbClr val="333333"/>
                </a:solidFill>
              </a:rPr>
              <a:t>caretaking</a:t>
            </a:r>
            <a:r>
              <a:rPr b="0" i="0" lang="en-NZ" sz="1600">
                <a:solidFill>
                  <a:srgbClr val="333333"/>
                </a:solidFill>
              </a:rPr>
              <a:t>) responsibilities for those resources; for example, mahinga kai (</a:t>
            </a:r>
            <a:r>
              <a:rPr b="0" i="1" lang="en-NZ" sz="1600">
                <a:solidFill>
                  <a:srgbClr val="333333"/>
                </a:solidFill>
              </a:rPr>
              <a:t>food gathering areas</a:t>
            </a:r>
            <a:r>
              <a:rPr b="0" i="0" lang="en-NZ" sz="1600">
                <a:solidFill>
                  <a:srgbClr val="333333"/>
                </a:solidFill>
              </a:rPr>
              <a:t>) and other resources such as pounamu (</a:t>
            </a:r>
            <a:r>
              <a:rPr b="0" i="1" lang="en-NZ" sz="1600">
                <a:solidFill>
                  <a:srgbClr val="333333"/>
                </a:solidFill>
              </a:rPr>
              <a:t>greenstone</a:t>
            </a:r>
            <a:r>
              <a:rPr b="0" i="0" lang="en-NZ" sz="1600">
                <a:solidFill>
                  <a:srgbClr val="333333"/>
                </a:solidFill>
              </a:rPr>
              <a:t>) may have been the responsibility of certain hapū.</a:t>
            </a:r>
            <a:endParaRPr/>
          </a:p>
          <a:p>
            <a:pPr indent="0" lvl="0" marL="0" rtl="0" algn="l">
              <a:lnSpc>
                <a:spcPct val="90000"/>
              </a:lnSpc>
              <a:spcBef>
                <a:spcPts val="1000"/>
              </a:spcBef>
              <a:spcAft>
                <a:spcPts val="0"/>
              </a:spcAft>
              <a:buClr>
                <a:srgbClr val="333333"/>
              </a:buClr>
              <a:buSzPts val="1600"/>
              <a:buNone/>
            </a:pPr>
            <a:r>
              <a:rPr b="0" i="0" lang="en-NZ" sz="1600">
                <a:solidFill>
                  <a:srgbClr val="333333"/>
                </a:solidFill>
              </a:rPr>
              <a:t>Whānau (Family)</a:t>
            </a:r>
            <a:endParaRPr/>
          </a:p>
          <a:p>
            <a:pPr indent="-228600" lvl="0" marL="228600" rtl="0" algn="l">
              <a:lnSpc>
                <a:spcPct val="90000"/>
              </a:lnSpc>
              <a:spcBef>
                <a:spcPts val="1000"/>
              </a:spcBef>
              <a:spcAft>
                <a:spcPts val="0"/>
              </a:spcAft>
              <a:buClr>
                <a:srgbClr val="333333"/>
              </a:buClr>
              <a:buSzPts val="1600"/>
              <a:buChar char="•"/>
            </a:pPr>
            <a:r>
              <a:rPr b="0" i="0" lang="en-NZ" sz="1600">
                <a:solidFill>
                  <a:srgbClr val="333333"/>
                </a:solidFill>
              </a:rPr>
              <a:t>Whānau refers to one’s immediate or extended family, and also means to be born (i.e. the act of childbirth or being born into one's whānau). One is born into a whānau, which constitutes larger collectives known as hapū. Whānau also refers to descent from a common ancestor and it is within this smaller familial unit that certain responsibilities and obligations are both expected and upheld.</a:t>
            </a:r>
            <a:endParaRPr/>
          </a:p>
          <a:p>
            <a:pPr indent="-228600" lvl="0" marL="228600" rtl="0" algn="l">
              <a:lnSpc>
                <a:spcPct val="90000"/>
              </a:lnSpc>
              <a:spcBef>
                <a:spcPts val="1000"/>
              </a:spcBef>
              <a:spcAft>
                <a:spcPts val="0"/>
              </a:spcAft>
              <a:buClr>
                <a:srgbClr val="333333"/>
              </a:buClr>
              <a:buSzPts val="1600"/>
              <a:buChar char="•"/>
            </a:pPr>
            <a:r>
              <a:rPr b="0" i="0" lang="en-NZ" sz="1600">
                <a:solidFill>
                  <a:srgbClr val="333333"/>
                </a:solidFill>
              </a:rPr>
              <a:t>Membership to an iwi, hapū and whānau provide a sense of affiliation and belonging for Māori, as well as their tūrangawaewae (</a:t>
            </a:r>
            <a:r>
              <a:rPr b="0" i="1" lang="en-NZ" sz="1600">
                <a:solidFill>
                  <a:srgbClr val="333333"/>
                </a:solidFill>
              </a:rPr>
              <a:t>a place to stand</a:t>
            </a:r>
            <a:r>
              <a:rPr b="0" i="0" lang="en-NZ" sz="1600">
                <a:solidFill>
                  <a:srgbClr val="333333"/>
                </a:solidFill>
              </a:rPr>
              <a:t>). Given this, it is important to also note another dual meaning in the word  'whenua'.</a:t>
            </a:r>
            <a:endParaRPr/>
          </a:p>
          <a:p>
            <a:pPr indent="0" lvl="0" marL="0" rtl="0" algn="l">
              <a:lnSpc>
                <a:spcPct val="90000"/>
              </a:lnSpc>
              <a:spcBef>
                <a:spcPts val="1000"/>
              </a:spcBef>
              <a:spcAft>
                <a:spcPts val="0"/>
              </a:spcAft>
              <a:buClr>
                <a:srgbClr val="333333"/>
              </a:buClr>
              <a:buSzPts val="1600"/>
              <a:buNone/>
            </a:pPr>
            <a:r>
              <a:rPr b="0" i="0" lang="en-NZ" sz="1600">
                <a:solidFill>
                  <a:srgbClr val="333333"/>
                </a:solidFill>
              </a:rPr>
              <a:t>Whenua (Land)</a:t>
            </a:r>
            <a:endParaRPr/>
          </a:p>
          <a:p>
            <a:pPr indent="-228600" lvl="0" marL="228600" rtl="0" algn="l">
              <a:lnSpc>
                <a:spcPct val="90000"/>
              </a:lnSpc>
              <a:spcBef>
                <a:spcPts val="1000"/>
              </a:spcBef>
              <a:spcAft>
                <a:spcPts val="0"/>
              </a:spcAft>
              <a:buClr>
                <a:srgbClr val="333333"/>
              </a:buClr>
              <a:buSzPts val="1600"/>
              <a:buChar char="•"/>
            </a:pPr>
            <a:r>
              <a:rPr b="0" i="0" lang="en-NZ" sz="1600">
                <a:solidFill>
                  <a:srgbClr val="333333"/>
                </a:solidFill>
              </a:rPr>
              <a:t>Whenua, the land that nourishes iwi, is also the name for the placenta, the organ that nourishes the unborn child. After childbirth, the placenta is often buried in a piece of tribal land, a process iwi Māori often refer to as, ‘whenua ki te whenua’, placenta returning to the land. This place has significance as the child grows, as it signifies a birthright, their tūrangawaewae.</a:t>
            </a:r>
            <a:endParaRPr/>
          </a:p>
          <a:p>
            <a:pPr indent="0" lvl="0" marL="0" rtl="0" algn="l">
              <a:lnSpc>
                <a:spcPct val="90000"/>
              </a:lnSpc>
              <a:spcBef>
                <a:spcPts val="1000"/>
              </a:spcBef>
              <a:spcAft>
                <a:spcPts val="0"/>
              </a:spcAft>
              <a:buClr>
                <a:srgbClr val="333333"/>
              </a:buClr>
              <a:buSzPts val="1600"/>
              <a:buNone/>
            </a:pPr>
            <a:r>
              <a:rPr b="1" i="0" lang="en-NZ" sz="1600">
                <a:solidFill>
                  <a:srgbClr val="333333"/>
                </a:solidFill>
              </a:rPr>
              <a:t>All of these terms bind Māori as a group to the very structures which strengthen and sustain us, which ensure our survival, both spiritually and physically.</a:t>
            </a:r>
            <a:endParaRPr/>
          </a:p>
          <a:p>
            <a:pPr indent="0" lvl="0" marL="0" rtl="0" algn="l">
              <a:lnSpc>
                <a:spcPct val="90000"/>
              </a:lnSpc>
              <a:spcBef>
                <a:spcPts val="1000"/>
              </a:spcBef>
              <a:spcAft>
                <a:spcPts val="0"/>
              </a:spcAft>
              <a:buClr>
                <a:srgbClr val="333333"/>
              </a:buClr>
              <a:buSzPts val="1600"/>
              <a:buNone/>
            </a:pPr>
            <a:r>
              <a:rPr b="0" i="0" lang="en-NZ" sz="1600" u="sng">
                <a:solidFill>
                  <a:srgbClr val="333333"/>
                </a:solidFill>
                <a:hlinkClick r:id="rId3">
                  <a:extLst>
                    <a:ext uri="{A12FA001-AC4F-418D-AE19-62706E023703}">
                      <ahyp:hlinkClr val="tx"/>
                    </a:ext>
                  </a:extLst>
                </a:hlinkClick>
              </a:rPr>
              <a:t>https://www.otago.ac.nz/maori/world/tikanga/whakapapa/</a:t>
            </a:r>
            <a:endParaRPr b="1" sz="1600">
              <a:solidFill>
                <a:srgbClr val="333333"/>
              </a:solidFill>
            </a:endParaRPr>
          </a:p>
          <a:p>
            <a:pPr indent="0" lvl="0" marL="0" rtl="0" algn="l">
              <a:lnSpc>
                <a:spcPct val="90000"/>
              </a:lnSpc>
              <a:spcBef>
                <a:spcPts val="1000"/>
              </a:spcBef>
              <a:spcAft>
                <a:spcPts val="0"/>
              </a:spcAft>
              <a:buClr>
                <a:srgbClr val="333333"/>
              </a:buClr>
              <a:buSzPts val="1600"/>
              <a:buNone/>
            </a:pPr>
            <a:br>
              <a:rPr b="0" i="0" lang="en-NZ" sz="1600">
                <a:solidFill>
                  <a:srgbClr val="333333"/>
                </a:solidFill>
              </a:rPr>
            </a:br>
            <a:endParaRPr sz="16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12"/>
          <p:cNvSpPr txBox="1"/>
          <p:nvPr>
            <p:ph type="title"/>
          </p:nvPr>
        </p:nvSpPr>
        <p:spPr>
          <a:xfrm>
            <a:off x="838200" y="365125"/>
            <a:ext cx="10515600" cy="70167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333333"/>
              </a:buClr>
              <a:buSzPts val="4400"/>
              <a:buFont typeface="Verdana"/>
              <a:buNone/>
            </a:pPr>
            <a:r>
              <a:rPr b="1" i="0" lang="en-NZ">
                <a:solidFill>
                  <a:srgbClr val="333333"/>
                </a:solidFill>
                <a:latin typeface="Verdana"/>
                <a:ea typeface="Verdana"/>
                <a:cs typeface="Verdana"/>
                <a:sym typeface="Verdana"/>
              </a:rPr>
              <a:t>So, what does this mean for me?</a:t>
            </a:r>
            <a:endParaRPr>
              <a:latin typeface="Verdana"/>
              <a:ea typeface="Verdana"/>
              <a:cs typeface="Verdana"/>
              <a:sym typeface="Verdana"/>
            </a:endParaRPr>
          </a:p>
        </p:txBody>
      </p:sp>
      <p:sp>
        <p:nvSpPr>
          <p:cNvPr id="169" name="Google Shape;169;p12"/>
          <p:cNvSpPr txBox="1"/>
          <p:nvPr>
            <p:ph idx="1" type="body"/>
          </p:nvPr>
        </p:nvSpPr>
        <p:spPr>
          <a:xfrm>
            <a:off x="638175" y="1066800"/>
            <a:ext cx="10801349" cy="5600700"/>
          </a:xfrm>
          <a:prstGeom prst="rect">
            <a:avLst/>
          </a:prstGeom>
          <a:noFill/>
          <a:ln>
            <a:noFill/>
          </a:ln>
        </p:spPr>
        <p:txBody>
          <a:bodyPr anchorCtr="0" anchor="t" bIns="45700" lIns="91425" spcFirstLastPara="1" rIns="91425" wrap="square" tIns="45700">
            <a:normAutofit fontScale="70000" lnSpcReduction="20000"/>
          </a:bodyPr>
          <a:lstStyle/>
          <a:p>
            <a:pPr indent="0" lvl="0" marL="0" rtl="0" algn="l">
              <a:lnSpc>
                <a:spcPct val="90000"/>
              </a:lnSpc>
              <a:spcBef>
                <a:spcPts val="0"/>
              </a:spcBef>
              <a:spcAft>
                <a:spcPts val="0"/>
              </a:spcAft>
              <a:buClr>
                <a:srgbClr val="444444"/>
              </a:buClr>
              <a:buSzPct val="100000"/>
              <a:buNone/>
            </a:pPr>
            <a:r>
              <a:rPr b="0" i="0" lang="en-NZ">
                <a:solidFill>
                  <a:srgbClr val="444444"/>
                </a:solidFill>
                <a:latin typeface="Open Sans"/>
                <a:ea typeface="Open Sans"/>
                <a:cs typeface="Open Sans"/>
                <a:sym typeface="Open Sans"/>
              </a:rPr>
              <a:t>Introducing ourselves in relation to our whakapapa</a:t>
            </a:r>
            <a:endParaRPr/>
          </a:p>
          <a:p>
            <a:pPr indent="0" lvl="0" marL="0" rtl="0" algn="l">
              <a:lnSpc>
                <a:spcPct val="90000"/>
              </a:lnSpc>
              <a:spcBef>
                <a:spcPts val="1000"/>
              </a:spcBef>
              <a:spcAft>
                <a:spcPts val="0"/>
              </a:spcAft>
              <a:buClr>
                <a:schemeClr val="dk1"/>
              </a:buClr>
              <a:buSzPct val="100000"/>
              <a:buNone/>
            </a:pPr>
            <a:r>
              <a:t/>
            </a:r>
            <a:endParaRPr b="0" i="0">
              <a:solidFill>
                <a:srgbClr val="333333"/>
              </a:solidFill>
              <a:latin typeface="Open Sans"/>
              <a:ea typeface="Open Sans"/>
              <a:cs typeface="Open Sans"/>
              <a:sym typeface="Open Sans"/>
            </a:endParaRPr>
          </a:p>
          <a:p>
            <a:pPr indent="0" lvl="0" marL="0" rtl="0" algn="l">
              <a:lnSpc>
                <a:spcPct val="90000"/>
              </a:lnSpc>
              <a:spcBef>
                <a:spcPts val="1000"/>
              </a:spcBef>
              <a:spcAft>
                <a:spcPts val="0"/>
              </a:spcAft>
              <a:buClr>
                <a:srgbClr val="333333"/>
              </a:buClr>
              <a:buSzPct val="100000"/>
              <a:buNone/>
            </a:pPr>
            <a:r>
              <a:rPr b="0" i="0" lang="en-NZ">
                <a:solidFill>
                  <a:srgbClr val="333333"/>
                </a:solidFill>
                <a:latin typeface="Open Sans"/>
                <a:ea typeface="Open Sans"/>
                <a:cs typeface="Open Sans"/>
                <a:sym typeface="Open Sans"/>
              </a:rPr>
              <a:t>As you will now be aware, whakapapa is about our connections to people and our relationship with these people.</a:t>
            </a:r>
            <a:endParaRPr/>
          </a:p>
          <a:p>
            <a:pPr indent="0" lvl="0" marL="0" rtl="0" algn="l">
              <a:lnSpc>
                <a:spcPct val="90000"/>
              </a:lnSpc>
              <a:spcBef>
                <a:spcPts val="1000"/>
              </a:spcBef>
              <a:spcAft>
                <a:spcPts val="0"/>
              </a:spcAft>
              <a:buClr>
                <a:schemeClr val="dk1"/>
              </a:buClr>
              <a:buSzPct val="100000"/>
              <a:buNone/>
            </a:pPr>
            <a:r>
              <a:t/>
            </a:r>
            <a:endParaRPr b="0" i="0">
              <a:solidFill>
                <a:srgbClr val="333333"/>
              </a:solidFill>
              <a:latin typeface="Open Sans"/>
              <a:ea typeface="Open Sans"/>
              <a:cs typeface="Open Sans"/>
              <a:sym typeface="Open Sans"/>
            </a:endParaRPr>
          </a:p>
          <a:p>
            <a:pPr indent="0" lvl="0" marL="0" rtl="0" algn="l">
              <a:lnSpc>
                <a:spcPct val="90000"/>
              </a:lnSpc>
              <a:spcBef>
                <a:spcPts val="1000"/>
              </a:spcBef>
              <a:spcAft>
                <a:spcPts val="0"/>
              </a:spcAft>
              <a:buClr>
                <a:srgbClr val="333333"/>
              </a:buClr>
              <a:buSzPct val="100000"/>
              <a:buNone/>
            </a:pPr>
            <a:r>
              <a:rPr b="0" i="0" lang="en-NZ">
                <a:solidFill>
                  <a:srgbClr val="333333"/>
                </a:solidFill>
                <a:latin typeface="Open Sans"/>
                <a:ea typeface="Open Sans"/>
                <a:cs typeface="Open Sans"/>
                <a:sym typeface="Open Sans"/>
              </a:rPr>
              <a:t>When we meet others, we listen out for clues about where they are from; a common land feature (e.g.: Ko Aoraki te mauka/Aoraki is my mountain – linking that person to the South Island, and most likely, the iwi of Ngāi Tahu) or a well-known name (e.g.: Ko Brooking te ingoa whānau/Brooking is my last name – linking that person to the East Coast of the North Island, and probably, the tribe of Ngāti Porou).</a:t>
            </a:r>
            <a:endParaRPr/>
          </a:p>
          <a:p>
            <a:pPr indent="0" lvl="0" marL="0" rtl="0" algn="l">
              <a:lnSpc>
                <a:spcPct val="90000"/>
              </a:lnSpc>
              <a:spcBef>
                <a:spcPts val="1000"/>
              </a:spcBef>
              <a:spcAft>
                <a:spcPts val="0"/>
              </a:spcAft>
              <a:buClr>
                <a:schemeClr val="dk1"/>
              </a:buClr>
              <a:buSzPct val="100000"/>
              <a:buNone/>
            </a:pPr>
            <a:r>
              <a:t/>
            </a:r>
            <a:endParaRPr b="0" i="0">
              <a:solidFill>
                <a:srgbClr val="333333"/>
              </a:solidFill>
              <a:latin typeface="Open Sans"/>
              <a:ea typeface="Open Sans"/>
              <a:cs typeface="Open Sans"/>
              <a:sym typeface="Open Sans"/>
            </a:endParaRPr>
          </a:p>
          <a:p>
            <a:pPr indent="0" lvl="0" marL="0" rtl="0" algn="l">
              <a:lnSpc>
                <a:spcPct val="90000"/>
              </a:lnSpc>
              <a:spcBef>
                <a:spcPts val="1000"/>
              </a:spcBef>
              <a:spcAft>
                <a:spcPts val="0"/>
              </a:spcAft>
              <a:buClr>
                <a:srgbClr val="333333"/>
              </a:buClr>
              <a:buSzPct val="100000"/>
              <a:buNone/>
            </a:pPr>
            <a:r>
              <a:rPr b="0" i="0" lang="en-NZ">
                <a:solidFill>
                  <a:srgbClr val="333333"/>
                </a:solidFill>
                <a:latin typeface="Open Sans"/>
                <a:ea typeface="Open Sans"/>
                <a:cs typeface="Open Sans"/>
                <a:sym typeface="Open Sans"/>
              </a:rPr>
              <a:t>People, and therefore relationships, are the cornerstone to the essence of being Māori. When we stand to introduce ourselves, we tend to recite our pepeha (an introductory ‘</a:t>
            </a:r>
            <a:r>
              <a:rPr b="0" i="1" lang="en-NZ">
                <a:solidFill>
                  <a:srgbClr val="333333"/>
                </a:solidFill>
                <a:latin typeface="Open Sans"/>
                <a:ea typeface="Open Sans"/>
                <a:cs typeface="Open Sans"/>
                <a:sym typeface="Open Sans"/>
              </a:rPr>
              <a:t>speech</a:t>
            </a:r>
            <a:r>
              <a:rPr b="0" i="0" lang="en-NZ">
                <a:solidFill>
                  <a:srgbClr val="333333"/>
                </a:solidFill>
                <a:latin typeface="Open Sans"/>
                <a:ea typeface="Open Sans"/>
                <a:cs typeface="Open Sans"/>
                <a:sym typeface="Open Sans"/>
              </a:rPr>
              <a:t>’ – based on whakapapa – recited during mihimihi), which relays information about where we’ve come from and to whom we affiliate, using our affiliations to place and people.</a:t>
            </a:r>
            <a:endParaRPr/>
          </a:p>
          <a:p>
            <a:pPr indent="0" lvl="0" marL="0" rtl="0" algn="l">
              <a:lnSpc>
                <a:spcPct val="90000"/>
              </a:lnSpc>
              <a:spcBef>
                <a:spcPts val="1000"/>
              </a:spcBef>
              <a:spcAft>
                <a:spcPts val="0"/>
              </a:spcAft>
              <a:buClr>
                <a:schemeClr val="dk1"/>
              </a:buClr>
              <a:buSzPct val="100000"/>
              <a:buNone/>
            </a:pPr>
            <a:r>
              <a:t/>
            </a:r>
            <a:endParaRPr b="0" i="0" u="sng" strike="noStrike">
              <a:solidFill>
                <a:srgbClr val="416EBF"/>
              </a:solidFill>
              <a:latin typeface="Open Sans"/>
              <a:ea typeface="Open Sans"/>
              <a:cs typeface="Open Sans"/>
              <a:sym typeface="Open Sans"/>
              <a:hlinkClick r:id="rId3">
                <a:extLst>
                  <a:ext uri="{A12FA001-AC4F-418D-AE19-62706E023703}">
                    <ahyp:hlinkClr val="tx"/>
                  </a:ext>
                </a:extLst>
              </a:hlinkClick>
            </a:endParaRPr>
          </a:p>
          <a:p>
            <a:pPr indent="0" lvl="0" marL="0" rtl="0" algn="l">
              <a:lnSpc>
                <a:spcPct val="90000"/>
              </a:lnSpc>
              <a:spcBef>
                <a:spcPts val="1000"/>
              </a:spcBef>
              <a:spcAft>
                <a:spcPts val="0"/>
              </a:spcAft>
              <a:buClr>
                <a:srgbClr val="416EBF"/>
              </a:buClr>
              <a:buSzPct val="100000"/>
              <a:buNone/>
            </a:pPr>
            <a:r>
              <a:rPr b="0" i="0" lang="en-NZ" u="sng" strike="noStrike">
                <a:solidFill>
                  <a:srgbClr val="416EBF"/>
                </a:solidFill>
                <a:latin typeface="Open Sans"/>
                <a:ea typeface="Open Sans"/>
                <a:cs typeface="Open Sans"/>
                <a:sym typeface="Open Sans"/>
                <a:hlinkClick r:id="rId4">
                  <a:extLst>
                    <a:ext uri="{A12FA001-AC4F-418D-AE19-62706E023703}">
                      <ahyp:hlinkClr val="tx"/>
                    </a:ext>
                  </a:extLst>
                </a:hlinkClick>
              </a:rPr>
              <a:t>Go to the Mihimihi/Pepeha part of the Te Reo Māori section for more information and to develop your own pepeha.</a:t>
            </a:r>
            <a:endParaRPr b="0" i="0" u="none" strike="noStrike">
              <a:solidFill>
                <a:srgbClr val="416EBF"/>
              </a:solidFill>
              <a:latin typeface="Open Sans"/>
              <a:ea typeface="Open Sans"/>
              <a:cs typeface="Open Sans"/>
              <a:sym typeface="Open Sans"/>
            </a:endParaRPr>
          </a:p>
          <a:p>
            <a:pPr indent="0" lvl="0" marL="0" rtl="0" algn="l">
              <a:lnSpc>
                <a:spcPct val="90000"/>
              </a:lnSpc>
              <a:spcBef>
                <a:spcPts val="1000"/>
              </a:spcBef>
              <a:spcAft>
                <a:spcPts val="0"/>
              </a:spcAft>
              <a:buClr>
                <a:srgbClr val="333333"/>
              </a:buClr>
              <a:buSzPct val="100000"/>
              <a:buNone/>
            </a:pPr>
            <a:r>
              <a:rPr b="0" i="0" lang="en-NZ" u="sng">
                <a:solidFill>
                  <a:srgbClr val="333333"/>
                </a:solidFill>
                <a:latin typeface="Open Sans"/>
                <a:ea typeface="Open Sans"/>
                <a:cs typeface="Open Sans"/>
                <a:sym typeface="Open Sans"/>
                <a:hlinkClick r:id="rId5">
                  <a:extLst>
                    <a:ext uri="{A12FA001-AC4F-418D-AE19-62706E023703}">
                      <ahyp:hlinkClr val="tx"/>
                    </a:ext>
                  </a:extLst>
                </a:hlinkClick>
              </a:rPr>
              <a:t>https://www.otago.ac.nz/maori/world/tikanga/whakapapa/</a:t>
            </a:r>
            <a:endParaRPr>
              <a:solidFill>
                <a:srgbClr val="416EBF"/>
              </a:solidFill>
              <a:latin typeface="Open Sans"/>
              <a:ea typeface="Open Sans"/>
              <a:cs typeface="Open Sans"/>
              <a:sym typeface="Open Sans"/>
            </a:endParaRPr>
          </a:p>
          <a:p>
            <a:pPr indent="0" lvl="0" marL="0" rtl="0" algn="l">
              <a:lnSpc>
                <a:spcPct val="90000"/>
              </a:lnSpc>
              <a:spcBef>
                <a:spcPts val="1000"/>
              </a:spcBef>
              <a:spcAft>
                <a:spcPts val="0"/>
              </a:spcAft>
              <a:buClr>
                <a:schemeClr val="dk1"/>
              </a:buClr>
              <a:buSzPct val="100000"/>
              <a:buNone/>
            </a:pPr>
            <a:r>
              <a:t/>
            </a:r>
            <a:endParaRPr b="0" i="0">
              <a:solidFill>
                <a:srgbClr val="333333"/>
              </a:solidFill>
              <a:latin typeface="Open Sans"/>
              <a:ea typeface="Open Sans"/>
              <a:cs typeface="Open Sans"/>
              <a:sym typeface="Open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sp>
        <p:nvSpPr>
          <p:cNvPr id="175" name="Google Shape;175;p1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id="176" name="Google Shape;176;p13"/>
          <p:cNvPicPr preferRelativeResize="0"/>
          <p:nvPr/>
        </p:nvPicPr>
        <p:blipFill rotWithShape="1">
          <a:blip r:embed="rId3">
            <a:alphaModFix/>
          </a:blip>
          <a:srcRect b="0" l="0" r="0" t="0"/>
          <a:stretch/>
        </p:blipFill>
        <p:spPr>
          <a:xfrm>
            <a:off x="1981200" y="218122"/>
            <a:ext cx="3757295" cy="6421755"/>
          </a:xfrm>
          <a:prstGeom prst="rect">
            <a:avLst/>
          </a:prstGeom>
          <a:noFill/>
          <a:ln>
            <a:noFill/>
          </a:ln>
        </p:spPr>
      </p:pic>
      <p:pic>
        <p:nvPicPr>
          <p:cNvPr descr="Text&#10;&#10;Description automatically generated" id="177" name="Google Shape;177;p13"/>
          <p:cNvPicPr preferRelativeResize="0"/>
          <p:nvPr/>
        </p:nvPicPr>
        <p:blipFill rotWithShape="1">
          <a:blip r:embed="rId4">
            <a:alphaModFix/>
          </a:blip>
          <a:srcRect b="0" l="0" r="0" t="0"/>
          <a:stretch/>
        </p:blipFill>
        <p:spPr>
          <a:xfrm>
            <a:off x="5877876" y="218122"/>
            <a:ext cx="5176203" cy="642175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14"/>
          <p:cNvSpPr txBox="1"/>
          <p:nvPr>
            <p:ph type="title"/>
          </p:nvPr>
        </p:nvSpPr>
        <p:spPr>
          <a:xfrm>
            <a:off x="247649" y="365125"/>
            <a:ext cx="1157287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Verdana"/>
              <a:buNone/>
            </a:pPr>
            <a:r>
              <a:rPr b="1" lang="en-NZ">
                <a:latin typeface="Verdana"/>
                <a:ea typeface="Verdana"/>
                <a:cs typeface="Verdana"/>
                <a:sym typeface="Verdana"/>
              </a:rPr>
              <a:t>Planning your </a:t>
            </a:r>
            <a:r>
              <a:rPr b="1" i="0" lang="en-NZ">
                <a:solidFill>
                  <a:srgbClr val="444444"/>
                </a:solidFill>
                <a:latin typeface="Verdana"/>
                <a:ea typeface="Verdana"/>
                <a:cs typeface="Verdana"/>
                <a:sym typeface="Verdana"/>
              </a:rPr>
              <a:t>Whakapapa Painting</a:t>
            </a:r>
            <a:endParaRPr/>
          </a:p>
        </p:txBody>
      </p:sp>
      <p:sp>
        <p:nvSpPr>
          <p:cNvPr id="183" name="Google Shape;183;p14"/>
          <p:cNvSpPr txBox="1"/>
          <p:nvPr>
            <p:ph idx="1" type="body"/>
          </p:nvPr>
        </p:nvSpPr>
        <p:spPr>
          <a:xfrm>
            <a:off x="838200" y="1428750"/>
            <a:ext cx="10515600" cy="4991100"/>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dk1"/>
              </a:buClr>
              <a:buSzPct val="100000"/>
              <a:buNone/>
            </a:pPr>
            <a:r>
              <a:rPr lang="en-NZ"/>
              <a:t>Create a slide show or an A3 word document in which you will collect between 20 and 40 images related to your ideas. This will be the imagery that you use to make your Whakapapa portrait composition.</a:t>
            </a:r>
            <a:endParaRPr/>
          </a:p>
          <a:p>
            <a:pPr indent="-228600" lvl="0" marL="228600" rtl="0" algn="l">
              <a:lnSpc>
                <a:spcPct val="90000"/>
              </a:lnSpc>
              <a:spcBef>
                <a:spcPts val="1000"/>
              </a:spcBef>
              <a:spcAft>
                <a:spcPts val="0"/>
              </a:spcAft>
              <a:buClr>
                <a:schemeClr val="dk1"/>
              </a:buClr>
              <a:buSzPct val="100000"/>
              <a:buFont typeface="Courier New"/>
              <a:buChar char="o"/>
            </a:pPr>
            <a:r>
              <a:rPr lang="en-NZ"/>
              <a:t>My Atua - </a:t>
            </a:r>
            <a:r>
              <a:rPr lang="en-NZ" sz="1800">
                <a:latin typeface="Calibri"/>
                <a:ea typeface="Calibri"/>
                <a:cs typeface="Calibri"/>
                <a:sym typeface="Calibri"/>
              </a:rPr>
              <a:t>Search in books and on google and copy and paste imagery about my Atua to use as visual research when I am designing my artwork. Find at least 10 images  (can include artworks, symbols, patterns, etc…..)</a:t>
            </a:r>
            <a:endParaRPr/>
          </a:p>
          <a:p>
            <a:pPr indent="-228600" lvl="0" marL="228600" rtl="0" algn="l">
              <a:lnSpc>
                <a:spcPct val="90000"/>
              </a:lnSpc>
              <a:spcBef>
                <a:spcPts val="1000"/>
              </a:spcBef>
              <a:spcAft>
                <a:spcPts val="0"/>
              </a:spcAft>
              <a:buClr>
                <a:schemeClr val="dk1"/>
              </a:buClr>
              <a:buSzPct val="100000"/>
              <a:buFont typeface="Courier New"/>
              <a:buChar char="o"/>
            </a:pPr>
            <a:r>
              <a:rPr lang="en-NZ">
                <a:latin typeface="Calibri"/>
                <a:ea typeface="Calibri"/>
                <a:cs typeface="Calibri"/>
                <a:sym typeface="Calibri"/>
              </a:rPr>
              <a:t>My Mountain, River, Beach, land that you feel connected to </a:t>
            </a:r>
            <a:r>
              <a:rPr lang="en-NZ" sz="1800">
                <a:latin typeface="Calibri"/>
                <a:ea typeface="Calibri"/>
                <a:cs typeface="Calibri"/>
                <a:sym typeface="Calibri"/>
              </a:rPr>
              <a:t>– this could also include a town, map, landmark, memorial, symbols from nature, flags, </a:t>
            </a:r>
            <a:endParaRPr/>
          </a:p>
          <a:p>
            <a:pPr indent="-228600" lvl="0" marL="228600" rtl="0" algn="l">
              <a:lnSpc>
                <a:spcPct val="90000"/>
              </a:lnSpc>
              <a:spcBef>
                <a:spcPts val="1000"/>
              </a:spcBef>
              <a:spcAft>
                <a:spcPts val="0"/>
              </a:spcAft>
              <a:buClr>
                <a:schemeClr val="dk1"/>
              </a:buClr>
              <a:buSzPct val="100000"/>
              <a:buFont typeface="Courier New"/>
              <a:buChar char="o"/>
            </a:pPr>
            <a:r>
              <a:rPr lang="en-NZ">
                <a:latin typeface="Calibri"/>
                <a:ea typeface="Calibri"/>
                <a:cs typeface="Calibri"/>
                <a:sym typeface="Calibri"/>
              </a:rPr>
              <a:t>Symbols of Place </a:t>
            </a:r>
            <a:r>
              <a:rPr lang="en-NZ" sz="1800">
                <a:latin typeface="Calibri"/>
                <a:ea typeface="Calibri"/>
                <a:cs typeface="Calibri"/>
                <a:sym typeface="Calibri"/>
              </a:rPr>
              <a:t>– nature, plants, Animals, insects, textures, objects</a:t>
            </a:r>
            <a:endParaRPr/>
          </a:p>
          <a:p>
            <a:pPr indent="-228600" lvl="0" marL="228600" rtl="0" algn="l">
              <a:lnSpc>
                <a:spcPct val="90000"/>
              </a:lnSpc>
              <a:spcBef>
                <a:spcPts val="1000"/>
              </a:spcBef>
              <a:spcAft>
                <a:spcPts val="0"/>
              </a:spcAft>
              <a:buClr>
                <a:schemeClr val="dk1"/>
              </a:buClr>
              <a:buSzPct val="100000"/>
              <a:buFont typeface="Courier New"/>
              <a:buChar char="o"/>
            </a:pPr>
            <a:r>
              <a:rPr lang="en-NZ">
                <a:latin typeface="Calibri"/>
                <a:ea typeface="Calibri"/>
                <a:cs typeface="Calibri"/>
                <a:sym typeface="Calibri"/>
              </a:rPr>
              <a:t>Relating to NZ/ International Art </a:t>
            </a:r>
            <a:r>
              <a:rPr lang="en-NZ" sz="1800">
                <a:latin typeface="Calibri"/>
                <a:ea typeface="Calibri"/>
                <a:cs typeface="Calibri"/>
                <a:sym typeface="Calibri"/>
              </a:rPr>
              <a:t>– Is there a significant art work or works that you want to make reference to in your Whakapapa portrait, an artwork on the wall of your home, or works related to your cultural heritage, cultural patterns, ancestry, an important location or time</a:t>
            </a:r>
            <a:endParaRPr/>
          </a:p>
          <a:p>
            <a:pPr indent="-228600" lvl="0" marL="228600" rtl="0" algn="l">
              <a:lnSpc>
                <a:spcPct val="90000"/>
              </a:lnSpc>
              <a:spcBef>
                <a:spcPts val="1000"/>
              </a:spcBef>
              <a:spcAft>
                <a:spcPts val="0"/>
              </a:spcAft>
              <a:buClr>
                <a:schemeClr val="dk1"/>
              </a:buClr>
              <a:buSzPct val="100000"/>
              <a:buFont typeface="Courier New"/>
              <a:buChar char="o"/>
            </a:pPr>
            <a:r>
              <a:rPr lang="en-NZ">
                <a:latin typeface="Calibri"/>
                <a:ea typeface="Calibri"/>
                <a:cs typeface="Calibri"/>
                <a:sym typeface="Calibri"/>
              </a:rPr>
              <a:t>Family pictures</a:t>
            </a:r>
            <a:endParaRPr/>
          </a:p>
          <a:p>
            <a:pPr indent="-228600" lvl="0" marL="228600" rtl="0" algn="l">
              <a:lnSpc>
                <a:spcPct val="90000"/>
              </a:lnSpc>
              <a:spcBef>
                <a:spcPts val="1000"/>
              </a:spcBef>
              <a:spcAft>
                <a:spcPts val="0"/>
              </a:spcAft>
              <a:buClr>
                <a:schemeClr val="dk1"/>
              </a:buClr>
              <a:buSzPct val="100000"/>
              <a:buFont typeface="Courier New"/>
              <a:buChar char="o"/>
            </a:pPr>
            <a:r>
              <a:rPr lang="en-NZ">
                <a:latin typeface="Calibri"/>
                <a:ea typeface="Calibri"/>
                <a:cs typeface="Calibri"/>
                <a:sym typeface="Calibri"/>
              </a:rPr>
              <a:t>Photos or carvings of your Ancestor/s </a:t>
            </a:r>
            <a:r>
              <a:rPr lang="en-NZ" sz="1800">
                <a:latin typeface="Calibri"/>
                <a:ea typeface="Calibri"/>
                <a:cs typeface="Calibri"/>
                <a:sym typeface="Calibri"/>
              </a:rPr>
              <a:t>that you want to focus on or images that represent your Ancestor</a:t>
            </a:r>
            <a:endParaRPr/>
          </a:p>
          <a:p>
            <a:pPr indent="-228600" lvl="0" marL="228600" rtl="0" algn="l">
              <a:lnSpc>
                <a:spcPct val="90000"/>
              </a:lnSpc>
              <a:spcBef>
                <a:spcPts val="1000"/>
              </a:spcBef>
              <a:spcAft>
                <a:spcPts val="0"/>
              </a:spcAft>
              <a:buClr>
                <a:schemeClr val="dk1"/>
              </a:buClr>
              <a:buSzPct val="100000"/>
              <a:buFont typeface="Courier New"/>
              <a:buChar char="o"/>
            </a:pPr>
            <a:r>
              <a:rPr lang="en-NZ">
                <a:latin typeface="Calibri"/>
                <a:ea typeface="Calibri"/>
                <a:cs typeface="Calibri"/>
                <a:sym typeface="Calibri"/>
              </a:rPr>
              <a:t>Symbols that represent your ancestor </a:t>
            </a:r>
            <a:r>
              <a:rPr lang="en-NZ" sz="1800">
                <a:latin typeface="Calibri"/>
                <a:ea typeface="Calibri"/>
                <a:cs typeface="Calibri"/>
                <a:sym typeface="Calibri"/>
              </a:rPr>
              <a:t>– objects that represent their work, life, interests, hobbies, passions, characteristics, culture, dress, fashion, background, time period,  animal totem, DNA……..</a:t>
            </a:r>
            <a:endParaRPr/>
          </a:p>
          <a:p>
            <a:pPr indent="0" lvl="0" marL="0" rtl="0" algn="l">
              <a:lnSpc>
                <a:spcPct val="90000"/>
              </a:lnSpc>
              <a:spcBef>
                <a:spcPts val="1000"/>
              </a:spcBef>
              <a:spcAft>
                <a:spcPts val="0"/>
              </a:spcAft>
              <a:buClr>
                <a:schemeClr val="dk1"/>
              </a:buClr>
              <a:buSzPct val="100000"/>
              <a:buNone/>
            </a:pPr>
            <a:r>
              <a:rPr lang="en-NZ" sz="1800">
                <a:latin typeface="Calibri"/>
                <a:ea typeface="Calibri"/>
                <a:cs typeface="Calibri"/>
                <a:sym typeface="Calibri"/>
              </a:rPr>
              <a:t>See Miss Hansen’s slideshow example. Use your images to help develop your composition. Develop 3 to 5 thumbnails designs before sketching out your final design in pencil on A3 or larger paper or canvas.</a:t>
            </a:r>
            <a:endParaRPr/>
          </a:p>
          <a:p>
            <a:pPr indent="-77470" lvl="0" marL="228600" rtl="0" algn="l">
              <a:lnSpc>
                <a:spcPct val="90000"/>
              </a:lnSpc>
              <a:spcBef>
                <a:spcPts val="1000"/>
              </a:spcBef>
              <a:spcAft>
                <a:spcPts val="0"/>
              </a:spcAft>
              <a:buClr>
                <a:schemeClr val="dk1"/>
              </a:buClr>
              <a:buSzPct val="100000"/>
              <a:buFont typeface="Courier New"/>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sp>
        <p:nvSpPr>
          <p:cNvPr id="189" name="Google Shape;189;p1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NZ" sz="2800">
                <a:latin typeface="Calibri"/>
                <a:ea typeface="Calibri"/>
                <a:cs typeface="Calibri"/>
                <a:sym typeface="Calibri"/>
              </a:rPr>
              <a:t>See Miss Hansen’s example slideshow for visual research</a:t>
            </a:r>
            <a:endParaRPr/>
          </a:p>
          <a:p>
            <a:pPr indent="-228600" lvl="0" marL="228600" rtl="0" algn="l">
              <a:lnSpc>
                <a:spcPct val="90000"/>
              </a:lnSpc>
              <a:spcBef>
                <a:spcPts val="1000"/>
              </a:spcBef>
              <a:spcAft>
                <a:spcPts val="0"/>
              </a:spcAft>
              <a:buClr>
                <a:schemeClr val="dk1"/>
              </a:buClr>
              <a:buSzPts val="2800"/>
              <a:buChar char="•"/>
            </a:pPr>
            <a:r>
              <a:rPr lang="en-NZ">
                <a:latin typeface="Calibri"/>
                <a:ea typeface="Calibri"/>
                <a:cs typeface="Calibri"/>
                <a:sym typeface="Calibri"/>
              </a:rPr>
              <a:t>When you have put together your own slideshow or word doc then u</a:t>
            </a:r>
            <a:r>
              <a:rPr lang="en-NZ" sz="2800">
                <a:latin typeface="Calibri"/>
                <a:ea typeface="Calibri"/>
                <a:cs typeface="Calibri"/>
                <a:sym typeface="Calibri"/>
              </a:rPr>
              <a:t>se these images to help develop your composition for your painting. </a:t>
            </a:r>
            <a:r>
              <a:rPr b="1" lang="en-NZ" sz="2800">
                <a:latin typeface="Calibri"/>
                <a:ea typeface="Calibri"/>
                <a:cs typeface="Calibri"/>
                <a:sym typeface="Calibri"/>
              </a:rPr>
              <a:t>Develop 3 to 5 thumbnails designs </a:t>
            </a:r>
            <a:r>
              <a:rPr lang="en-NZ" sz="2800">
                <a:latin typeface="Calibri"/>
                <a:ea typeface="Calibri"/>
                <a:cs typeface="Calibri"/>
                <a:sym typeface="Calibri"/>
              </a:rPr>
              <a:t>before sketching out your final design in pencil on A3 paper. Look at how the following artist models have organised their compositions and </a:t>
            </a:r>
            <a:r>
              <a:rPr b="1" lang="en-NZ" sz="2800">
                <a:latin typeface="Calibri"/>
                <a:ea typeface="Calibri"/>
                <a:cs typeface="Calibri"/>
                <a:sym typeface="Calibri"/>
              </a:rPr>
              <a:t>select a compositional approach that will support your ideas</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descr="18 Robyn Kahukiwa ideas | new zealand art, maori art, nz art" id="194" name="Google Shape;194;p16"/>
          <p:cNvPicPr preferRelativeResize="0"/>
          <p:nvPr/>
        </p:nvPicPr>
        <p:blipFill rotWithShape="1">
          <a:blip r:embed="rId3">
            <a:alphaModFix/>
          </a:blip>
          <a:srcRect b="0" l="0" r="0" t="0"/>
          <a:stretch/>
        </p:blipFill>
        <p:spPr>
          <a:xfrm>
            <a:off x="309563" y="109538"/>
            <a:ext cx="4505325" cy="4867275"/>
          </a:xfrm>
          <a:prstGeom prst="rect">
            <a:avLst/>
          </a:prstGeom>
          <a:noFill/>
          <a:ln>
            <a:noFill/>
          </a:ln>
        </p:spPr>
      </p:pic>
      <p:pic>
        <p:nvPicPr>
          <p:cNvPr id="195" name="Google Shape;195;p16"/>
          <p:cNvPicPr preferRelativeResize="0"/>
          <p:nvPr/>
        </p:nvPicPr>
        <p:blipFill rotWithShape="1">
          <a:blip r:embed="rId4">
            <a:alphaModFix/>
          </a:blip>
          <a:srcRect b="0" l="0" r="0" t="0"/>
          <a:stretch/>
        </p:blipFill>
        <p:spPr>
          <a:xfrm>
            <a:off x="4862512" y="109538"/>
            <a:ext cx="4222409" cy="5891212"/>
          </a:xfrm>
          <a:prstGeom prst="rect">
            <a:avLst/>
          </a:prstGeom>
          <a:noFill/>
          <a:ln>
            <a:noFill/>
          </a:ln>
        </p:spPr>
      </p:pic>
      <p:pic>
        <p:nvPicPr>
          <p:cNvPr id="196" name="Google Shape;196;p16"/>
          <p:cNvPicPr preferRelativeResize="0"/>
          <p:nvPr/>
        </p:nvPicPr>
        <p:blipFill rotWithShape="1">
          <a:blip r:embed="rId5">
            <a:alphaModFix/>
          </a:blip>
          <a:srcRect b="0" l="0" r="0" t="0"/>
          <a:stretch/>
        </p:blipFill>
        <p:spPr>
          <a:xfrm>
            <a:off x="566488" y="4867030"/>
            <a:ext cx="3591426" cy="1752845"/>
          </a:xfrm>
          <a:prstGeom prst="rect">
            <a:avLst/>
          </a:prstGeom>
          <a:noFill/>
          <a:ln>
            <a:noFill/>
          </a:ln>
        </p:spPr>
      </p:pic>
      <p:sp>
        <p:nvSpPr>
          <p:cNvPr id="197" name="Google Shape;197;p16"/>
          <p:cNvSpPr txBox="1"/>
          <p:nvPr/>
        </p:nvSpPr>
        <p:spPr>
          <a:xfrm>
            <a:off x="9382125" y="295275"/>
            <a:ext cx="2571750" cy="64633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NZ" sz="1800">
                <a:solidFill>
                  <a:schemeClr val="dk1"/>
                </a:solidFill>
                <a:latin typeface="Calibri"/>
                <a:ea typeface="Calibri"/>
                <a:cs typeface="Calibri"/>
                <a:sym typeface="Calibri"/>
              </a:rPr>
              <a:t>Compositional Ideas from Robyn Kahukiwa</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en-NZ" sz="1800">
                <a:solidFill>
                  <a:schemeClr val="dk1"/>
                </a:solidFill>
                <a:latin typeface="Calibri"/>
                <a:ea typeface="Calibri"/>
                <a:cs typeface="Calibri"/>
                <a:sym typeface="Calibri"/>
              </a:rPr>
              <a:t>2 or 3 Columns</a:t>
            </a:r>
            <a:endParaRPr/>
          </a:p>
          <a:p>
            <a:pPr indent="-285750" lvl="0" marL="285750" marR="0" rtl="0" algn="l">
              <a:spcBef>
                <a:spcPts val="0"/>
              </a:spcBef>
              <a:spcAft>
                <a:spcPts val="0"/>
              </a:spcAft>
              <a:buClr>
                <a:schemeClr val="dk1"/>
              </a:buClr>
              <a:buSzPts val="1800"/>
              <a:buFont typeface="Arial"/>
              <a:buChar char="•"/>
            </a:pPr>
            <a:r>
              <a:rPr lang="en-NZ" sz="1800">
                <a:solidFill>
                  <a:schemeClr val="dk1"/>
                </a:solidFill>
                <a:latin typeface="Calibri"/>
                <a:ea typeface="Calibri"/>
                <a:cs typeface="Calibri"/>
                <a:sym typeface="Calibri"/>
              </a:rPr>
              <a:t>Mix of real faces and carvings, symbolic elements used to frame or draw eye to focal points, </a:t>
            </a:r>
            <a:endParaRPr/>
          </a:p>
          <a:p>
            <a:pPr indent="-285750" lvl="0" marL="285750" marR="0" rtl="0" algn="l">
              <a:spcBef>
                <a:spcPts val="0"/>
              </a:spcBef>
              <a:spcAft>
                <a:spcPts val="0"/>
              </a:spcAft>
              <a:buClr>
                <a:schemeClr val="dk1"/>
              </a:buClr>
              <a:buSzPts val="1800"/>
              <a:buFont typeface="Arial"/>
              <a:buChar char="•"/>
            </a:pPr>
            <a:r>
              <a:rPr lang="en-NZ" sz="1800">
                <a:solidFill>
                  <a:schemeClr val="dk1"/>
                </a:solidFill>
                <a:latin typeface="Calibri"/>
                <a:ea typeface="Calibri"/>
                <a:cs typeface="Calibri"/>
                <a:sym typeface="Calibri"/>
              </a:rPr>
              <a:t>colours are harmonious / monochrome</a:t>
            </a:r>
            <a:endParaRPr/>
          </a:p>
          <a:p>
            <a:pPr indent="-285750" lvl="0" marL="285750" marR="0" rtl="0" algn="l">
              <a:spcBef>
                <a:spcPts val="0"/>
              </a:spcBef>
              <a:spcAft>
                <a:spcPts val="0"/>
              </a:spcAft>
              <a:buClr>
                <a:schemeClr val="dk1"/>
              </a:buClr>
              <a:buSzPts val="1800"/>
              <a:buFont typeface="Arial"/>
              <a:buChar char="•"/>
            </a:pPr>
            <a:r>
              <a:rPr lang="en-NZ" sz="1800">
                <a:solidFill>
                  <a:schemeClr val="dk1"/>
                </a:solidFill>
                <a:latin typeface="Calibri"/>
                <a:ea typeface="Calibri"/>
                <a:cs typeface="Calibri"/>
                <a:sym typeface="Calibri"/>
              </a:rPr>
              <a:t>B/W used to symbolise history or the underworld</a:t>
            </a:r>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NZ" sz="1800" u="sng">
                <a:solidFill>
                  <a:schemeClr val="dk1"/>
                </a:solidFill>
                <a:latin typeface="Calibri"/>
                <a:ea typeface="Calibri"/>
                <a:cs typeface="Calibri"/>
                <a:sym typeface="Calibri"/>
                <a:hlinkClick r:id="rId6">
                  <a:extLst>
                    <a:ext uri="{A12FA001-AC4F-418D-AE19-62706E023703}">
                      <ahyp:hlinkClr val="tx"/>
                    </a:ext>
                  </a:extLst>
                </a:hlinkClick>
              </a:rPr>
              <a:t>https://www.aasd.com.au/index.cfm/list-all-works/?concat=kahukiwarobyn&amp;direction=0&amp;order=1&amp;start=49&amp;show=48</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17"/>
          <p:cNvSpPr txBox="1"/>
          <p:nvPr>
            <p:ph type="title"/>
          </p:nvPr>
        </p:nvSpPr>
        <p:spPr>
          <a:xfrm>
            <a:off x="838200" y="193675"/>
            <a:ext cx="10515600" cy="64452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NZ"/>
              <a:t>Erika Pearce</a:t>
            </a:r>
            <a:endParaRPr/>
          </a:p>
        </p:txBody>
      </p:sp>
      <p:sp>
        <p:nvSpPr>
          <p:cNvPr id="203" name="Google Shape;203;p17"/>
          <p:cNvSpPr txBox="1"/>
          <p:nvPr>
            <p:ph idx="1" type="body"/>
          </p:nvPr>
        </p:nvSpPr>
        <p:spPr>
          <a:xfrm>
            <a:off x="5295900" y="4572000"/>
            <a:ext cx="6686550" cy="1604963"/>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dk1"/>
              </a:buClr>
              <a:buSzPct val="100000"/>
              <a:buNone/>
            </a:pPr>
            <a:r>
              <a:rPr lang="en-NZ"/>
              <a:t>Landscape/ animal/ geometric background</a:t>
            </a:r>
            <a:endParaRPr/>
          </a:p>
          <a:p>
            <a:pPr indent="0" lvl="0" marL="0" rtl="0" algn="l">
              <a:lnSpc>
                <a:spcPct val="90000"/>
              </a:lnSpc>
              <a:spcBef>
                <a:spcPts val="1000"/>
              </a:spcBef>
              <a:spcAft>
                <a:spcPts val="0"/>
              </a:spcAft>
              <a:buClr>
                <a:schemeClr val="dk1"/>
              </a:buClr>
              <a:buSzPct val="100000"/>
              <a:buNone/>
            </a:pPr>
            <a:r>
              <a:rPr lang="en-NZ"/>
              <a:t>Woman and nature symbols</a:t>
            </a:r>
            <a:endParaRPr/>
          </a:p>
          <a:p>
            <a:pPr indent="0" lvl="0" marL="0" rtl="0" algn="l">
              <a:lnSpc>
                <a:spcPct val="90000"/>
              </a:lnSpc>
              <a:spcBef>
                <a:spcPts val="1000"/>
              </a:spcBef>
              <a:spcAft>
                <a:spcPts val="0"/>
              </a:spcAft>
              <a:buClr>
                <a:schemeClr val="dk1"/>
              </a:buClr>
              <a:buSzPct val="100000"/>
              <a:buNone/>
            </a:pPr>
            <a:r>
              <a:rPr lang="en-NZ"/>
              <a:t>Mirror imaging/ reflections in the foreground</a:t>
            </a:r>
            <a:endParaRPr/>
          </a:p>
          <a:p>
            <a:pPr indent="0" lvl="0" marL="0" rtl="0" algn="l">
              <a:lnSpc>
                <a:spcPct val="90000"/>
              </a:lnSpc>
              <a:spcBef>
                <a:spcPts val="1000"/>
              </a:spcBef>
              <a:spcAft>
                <a:spcPts val="0"/>
              </a:spcAft>
              <a:buClr>
                <a:schemeClr val="dk1"/>
              </a:buClr>
              <a:buSzPct val="100000"/>
              <a:buNone/>
            </a:pPr>
            <a:r>
              <a:rPr lang="en-NZ" u="sng">
                <a:solidFill>
                  <a:schemeClr val="hlink"/>
                </a:solidFill>
                <a:hlinkClick r:id="rId3"/>
              </a:rPr>
              <a:t>https://erikapearce.co.nz/</a:t>
            </a:r>
            <a:endParaRPr/>
          </a:p>
          <a:p>
            <a:pPr indent="0" lvl="0" marL="0" rtl="0" algn="l">
              <a:lnSpc>
                <a:spcPct val="90000"/>
              </a:lnSpc>
              <a:spcBef>
                <a:spcPts val="1000"/>
              </a:spcBef>
              <a:spcAft>
                <a:spcPts val="0"/>
              </a:spcAft>
              <a:buClr>
                <a:schemeClr val="dk1"/>
              </a:buClr>
              <a:buSzPct val="100000"/>
              <a:buNone/>
            </a:pPr>
            <a:r>
              <a:t/>
            </a:r>
            <a:endParaRPr/>
          </a:p>
          <a:p>
            <a:pPr indent="0" lvl="0" marL="0" rtl="0" algn="l">
              <a:lnSpc>
                <a:spcPct val="90000"/>
              </a:lnSpc>
              <a:spcBef>
                <a:spcPts val="1000"/>
              </a:spcBef>
              <a:spcAft>
                <a:spcPts val="0"/>
              </a:spcAft>
              <a:buClr>
                <a:schemeClr val="dk1"/>
              </a:buClr>
              <a:buSzPct val="100000"/>
              <a:buNone/>
            </a:pPr>
            <a:r>
              <a:t/>
            </a:r>
            <a:endParaRPr/>
          </a:p>
        </p:txBody>
      </p:sp>
      <p:pic>
        <p:nvPicPr>
          <p:cNvPr id="204" name="Google Shape;204;p17"/>
          <p:cNvPicPr preferRelativeResize="0"/>
          <p:nvPr/>
        </p:nvPicPr>
        <p:blipFill rotWithShape="1">
          <a:blip r:embed="rId4">
            <a:alphaModFix/>
          </a:blip>
          <a:srcRect b="0" l="0" r="0" t="0"/>
          <a:stretch/>
        </p:blipFill>
        <p:spPr>
          <a:xfrm>
            <a:off x="355306" y="838200"/>
            <a:ext cx="4732212" cy="3114675"/>
          </a:xfrm>
          <a:prstGeom prst="rect">
            <a:avLst/>
          </a:prstGeom>
          <a:noFill/>
          <a:ln>
            <a:noFill/>
          </a:ln>
        </p:spPr>
      </p:pic>
      <p:pic>
        <p:nvPicPr>
          <p:cNvPr id="205" name="Google Shape;205;p17"/>
          <p:cNvPicPr preferRelativeResize="0"/>
          <p:nvPr/>
        </p:nvPicPr>
        <p:blipFill rotWithShape="1">
          <a:blip r:embed="rId5">
            <a:alphaModFix/>
          </a:blip>
          <a:srcRect b="0" l="0" r="0" t="0"/>
          <a:stretch/>
        </p:blipFill>
        <p:spPr>
          <a:xfrm>
            <a:off x="5193449" y="193676"/>
            <a:ext cx="3240358" cy="4025899"/>
          </a:xfrm>
          <a:prstGeom prst="rect">
            <a:avLst/>
          </a:prstGeom>
          <a:noFill/>
          <a:ln>
            <a:noFill/>
          </a:ln>
        </p:spPr>
      </p:pic>
      <p:pic>
        <p:nvPicPr>
          <p:cNvPr id="206" name="Google Shape;206;p17"/>
          <p:cNvPicPr preferRelativeResize="0"/>
          <p:nvPr/>
        </p:nvPicPr>
        <p:blipFill rotWithShape="1">
          <a:blip r:embed="rId6">
            <a:alphaModFix/>
          </a:blip>
          <a:srcRect b="0" l="0" r="0" t="0"/>
          <a:stretch/>
        </p:blipFill>
        <p:spPr>
          <a:xfrm>
            <a:off x="1162604" y="4062416"/>
            <a:ext cx="3924914" cy="2601909"/>
          </a:xfrm>
          <a:prstGeom prst="rect">
            <a:avLst/>
          </a:prstGeom>
          <a:noFill/>
          <a:ln>
            <a:noFill/>
          </a:ln>
        </p:spPr>
      </p:pic>
      <p:pic>
        <p:nvPicPr>
          <p:cNvPr id="207" name="Google Shape;207;p17"/>
          <p:cNvPicPr preferRelativeResize="0"/>
          <p:nvPr/>
        </p:nvPicPr>
        <p:blipFill rotWithShape="1">
          <a:blip r:embed="rId7">
            <a:alphaModFix/>
          </a:blip>
          <a:srcRect b="0" l="11466" r="0" t="0"/>
          <a:stretch/>
        </p:blipFill>
        <p:spPr>
          <a:xfrm>
            <a:off x="8433807" y="193674"/>
            <a:ext cx="3082980" cy="425609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18"/>
          <p:cNvSpPr txBox="1"/>
          <p:nvPr>
            <p:ph type="title"/>
          </p:nvPr>
        </p:nvSpPr>
        <p:spPr>
          <a:xfrm>
            <a:off x="838200" y="166343"/>
            <a:ext cx="10515600" cy="76793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NZ"/>
              <a:t>Rita Angus</a:t>
            </a:r>
            <a:endParaRPr/>
          </a:p>
        </p:txBody>
      </p:sp>
      <p:sp>
        <p:nvSpPr>
          <p:cNvPr id="213" name="Google Shape;213;p18"/>
          <p:cNvSpPr txBox="1"/>
          <p:nvPr>
            <p:ph idx="1" type="body"/>
          </p:nvPr>
        </p:nvSpPr>
        <p:spPr>
          <a:xfrm>
            <a:off x="148672" y="5446643"/>
            <a:ext cx="3352889" cy="1245014"/>
          </a:xfrm>
          <a:prstGeom prst="rect">
            <a:avLst/>
          </a:prstGeom>
          <a:noFill/>
          <a:ln>
            <a:noFill/>
          </a:ln>
        </p:spPr>
        <p:txBody>
          <a:bodyPr anchorCtr="0" anchor="t" bIns="45700" lIns="91425" spcFirstLastPara="1" rIns="91425" wrap="square" tIns="45700">
            <a:normAutofit fontScale="62500" lnSpcReduction="20000"/>
          </a:bodyPr>
          <a:lstStyle/>
          <a:p>
            <a:pPr indent="0" lvl="0" marL="0" rtl="0" algn="l">
              <a:lnSpc>
                <a:spcPct val="90000"/>
              </a:lnSpc>
              <a:spcBef>
                <a:spcPts val="0"/>
              </a:spcBef>
              <a:spcAft>
                <a:spcPts val="0"/>
              </a:spcAft>
              <a:buClr>
                <a:schemeClr val="dk1"/>
              </a:buClr>
              <a:buSzPct val="100000"/>
              <a:buNone/>
            </a:pPr>
            <a:r>
              <a:rPr lang="en-NZ" u="sng">
                <a:solidFill>
                  <a:schemeClr val="hlink"/>
                </a:solidFill>
                <a:hlinkClick r:id="rId3"/>
              </a:rPr>
              <a:t>https://teara.govt.nz/en/biographies/5a16/angus-rita</a:t>
            </a:r>
            <a:endParaRPr/>
          </a:p>
          <a:p>
            <a:pPr indent="0" lvl="0" marL="0" rtl="0" algn="l">
              <a:lnSpc>
                <a:spcPct val="90000"/>
              </a:lnSpc>
              <a:spcBef>
                <a:spcPts val="1000"/>
              </a:spcBef>
              <a:spcAft>
                <a:spcPts val="0"/>
              </a:spcAft>
              <a:buClr>
                <a:schemeClr val="dk1"/>
              </a:buClr>
              <a:buSzPct val="100000"/>
              <a:buNone/>
            </a:pPr>
            <a:r>
              <a:rPr lang="en-NZ" u="sng">
                <a:solidFill>
                  <a:schemeClr val="hlink"/>
                </a:solidFill>
                <a:hlinkClick r:id="rId4"/>
              </a:rPr>
              <a:t>https://www.tepapa.govt.nz/visit/exhibitions/toi-art/rita-angus-new-zealand-modernist</a:t>
            </a:r>
            <a:endParaRPr/>
          </a:p>
          <a:p>
            <a:pPr indent="0" lvl="0" marL="0" rtl="0" algn="l">
              <a:lnSpc>
                <a:spcPct val="90000"/>
              </a:lnSpc>
              <a:spcBef>
                <a:spcPts val="1000"/>
              </a:spcBef>
              <a:spcAft>
                <a:spcPts val="0"/>
              </a:spcAft>
              <a:buClr>
                <a:schemeClr val="dk1"/>
              </a:buClr>
              <a:buSzPct val="100000"/>
              <a:buNone/>
            </a:pPr>
            <a:r>
              <a:t/>
            </a:r>
            <a:endParaRPr/>
          </a:p>
        </p:txBody>
      </p:sp>
      <p:pic>
        <p:nvPicPr>
          <p:cNvPr descr="Rutu by Rita Angus | NZHistory, New Zealand history online" id="214" name="Google Shape;214;p18"/>
          <p:cNvPicPr preferRelativeResize="0"/>
          <p:nvPr/>
        </p:nvPicPr>
        <p:blipFill rotWithShape="1">
          <a:blip r:embed="rId5">
            <a:alphaModFix/>
          </a:blip>
          <a:srcRect b="0" l="0" r="0" t="0"/>
          <a:stretch/>
        </p:blipFill>
        <p:spPr>
          <a:xfrm>
            <a:off x="280752" y="1208599"/>
            <a:ext cx="3220809" cy="4155882"/>
          </a:xfrm>
          <a:prstGeom prst="rect">
            <a:avLst/>
          </a:prstGeom>
          <a:noFill/>
          <a:ln>
            <a:noFill/>
          </a:ln>
        </p:spPr>
      </p:pic>
      <p:pic>
        <p:nvPicPr>
          <p:cNvPr descr="Portrait of Betty Curnow; Rita Angus; 1942; 1970/6 on NZ Museums" id="215" name="Google Shape;215;p18"/>
          <p:cNvPicPr preferRelativeResize="0"/>
          <p:nvPr/>
        </p:nvPicPr>
        <p:blipFill rotWithShape="1">
          <a:blip r:embed="rId6">
            <a:alphaModFix/>
          </a:blip>
          <a:srcRect b="0" l="0" r="0" t="0"/>
          <a:stretch/>
        </p:blipFill>
        <p:spPr>
          <a:xfrm>
            <a:off x="3666018" y="931699"/>
            <a:ext cx="4859964" cy="5759958"/>
          </a:xfrm>
          <a:prstGeom prst="rect">
            <a:avLst/>
          </a:prstGeom>
          <a:noFill/>
          <a:ln>
            <a:noFill/>
          </a:ln>
        </p:spPr>
      </p:pic>
      <p:pic>
        <p:nvPicPr>
          <p:cNvPr descr="Self-portrait | Collections Online - Museum of New Zealand Te Papa Tongarewa" id="216" name="Google Shape;216;p18"/>
          <p:cNvPicPr preferRelativeResize="0"/>
          <p:nvPr/>
        </p:nvPicPr>
        <p:blipFill rotWithShape="1">
          <a:blip r:embed="rId7">
            <a:alphaModFix/>
          </a:blip>
          <a:srcRect b="0" l="0" r="0" t="0"/>
          <a:stretch/>
        </p:blipFill>
        <p:spPr>
          <a:xfrm>
            <a:off x="8797321" y="1208599"/>
            <a:ext cx="3246007" cy="536448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19"/>
          <p:cNvSpPr txBox="1"/>
          <p:nvPr>
            <p:ph idx="1" type="body"/>
          </p:nvPr>
        </p:nvSpPr>
        <p:spPr>
          <a:xfrm>
            <a:off x="6096000" y="4512365"/>
            <a:ext cx="5257799" cy="1664598"/>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90000"/>
              </a:lnSpc>
              <a:spcBef>
                <a:spcPts val="0"/>
              </a:spcBef>
              <a:spcAft>
                <a:spcPts val="0"/>
              </a:spcAft>
              <a:buClr>
                <a:srgbClr val="120E10"/>
              </a:buClr>
              <a:buSzPct val="100000"/>
              <a:buNone/>
            </a:pPr>
            <a:r>
              <a:rPr b="0" i="0" lang="en-NZ">
                <a:solidFill>
                  <a:srgbClr val="120E10"/>
                </a:solidFill>
                <a:latin typeface="Arial"/>
                <a:ea typeface="Arial"/>
                <a:cs typeface="Arial"/>
                <a:sym typeface="Arial"/>
              </a:rPr>
              <a:t>Rita Angus, </a:t>
            </a:r>
            <a:r>
              <a:rPr b="1" i="0" lang="en-NZ">
                <a:solidFill>
                  <a:srgbClr val="120E10"/>
                </a:solidFill>
                <a:latin typeface="Arial"/>
                <a:ea typeface="Arial"/>
                <a:cs typeface="Arial"/>
                <a:sym typeface="Arial"/>
              </a:rPr>
              <a:t>Self-portrait with fruit, 1960-61, watercolour</a:t>
            </a:r>
            <a:endParaRPr/>
          </a:p>
          <a:p>
            <a:pPr indent="0" lvl="0" marL="0" rtl="0" algn="l">
              <a:lnSpc>
                <a:spcPct val="90000"/>
              </a:lnSpc>
              <a:spcBef>
                <a:spcPts val="1000"/>
              </a:spcBef>
              <a:spcAft>
                <a:spcPts val="0"/>
              </a:spcAft>
              <a:buClr>
                <a:schemeClr val="dk1"/>
              </a:buClr>
              <a:buSzPct val="100000"/>
              <a:buNone/>
            </a:pPr>
            <a:r>
              <a:t/>
            </a:r>
            <a:endParaRPr u="sng">
              <a:solidFill>
                <a:schemeClr val="hlink"/>
              </a:solidFill>
              <a:hlinkClick r:id="rId3"/>
            </a:endParaRPr>
          </a:p>
          <a:p>
            <a:pPr indent="0" lvl="0" marL="0" rtl="0" algn="l">
              <a:lnSpc>
                <a:spcPct val="90000"/>
              </a:lnSpc>
              <a:spcBef>
                <a:spcPts val="1000"/>
              </a:spcBef>
              <a:spcAft>
                <a:spcPts val="0"/>
              </a:spcAft>
              <a:buClr>
                <a:schemeClr val="dk1"/>
              </a:buClr>
              <a:buSzPct val="100000"/>
              <a:buNone/>
            </a:pPr>
            <a:r>
              <a:rPr lang="en-NZ" u="sng">
                <a:solidFill>
                  <a:schemeClr val="hlink"/>
                </a:solidFill>
                <a:hlinkClick r:id="rId4"/>
              </a:rPr>
              <a:t>https://collections.tepapa.govt.nz/object/330016</a:t>
            </a:r>
            <a:endParaRPr/>
          </a:p>
          <a:p>
            <a:pPr indent="0" lvl="0" marL="0" rtl="0" algn="l">
              <a:lnSpc>
                <a:spcPct val="90000"/>
              </a:lnSpc>
              <a:spcBef>
                <a:spcPts val="1000"/>
              </a:spcBef>
              <a:spcAft>
                <a:spcPts val="0"/>
              </a:spcAft>
              <a:buClr>
                <a:schemeClr val="dk1"/>
              </a:buClr>
              <a:buSzPct val="100000"/>
              <a:buNone/>
            </a:pPr>
            <a:r>
              <a:t/>
            </a:r>
            <a:endParaRPr/>
          </a:p>
        </p:txBody>
      </p:sp>
      <p:pic>
        <p:nvPicPr>
          <p:cNvPr descr="Self Portrait with Fruit - Rita Angus | Art For Art&amp;#39;s Sake" id="222" name="Google Shape;222;p19"/>
          <p:cNvPicPr preferRelativeResize="0"/>
          <p:nvPr/>
        </p:nvPicPr>
        <p:blipFill rotWithShape="1">
          <a:blip r:embed="rId5">
            <a:alphaModFix/>
          </a:blip>
          <a:srcRect b="10305" l="10819" r="11008" t="8786"/>
          <a:stretch/>
        </p:blipFill>
        <p:spPr>
          <a:xfrm>
            <a:off x="530308" y="130117"/>
            <a:ext cx="5181599" cy="659776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2"/>
          <p:cNvSpPr txBox="1"/>
          <p:nvPr>
            <p:ph type="title"/>
          </p:nvPr>
        </p:nvSpPr>
        <p:spPr>
          <a:xfrm>
            <a:off x="838200" y="365126"/>
            <a:ext cx="10515600" cy="84455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444444"/>
              </a:buClr>
              <a:buSzPts val="4400"/>
              <a:buFont typeface="Verdana"/>
              <a:buNone/>
            </a:pPr>
            <a:r>
              <a:rPr b="1" i="0" lang="en-NZ">
                <a:solidFill>
                  <a:srgbClr val="444444"/>
                </a:solidFill>
                <a:latin typeface="Verdana"/>
                <a:ea typeface="Verdana"/>
                <a:cs typeface="Verdana"/>
                <a:sym typeface="Verdana"/>
              </a:rPr>
              <a:t>Whakapapa</a:t>
            </a:r>
            <a:endParaRPr>
              <a:latin typeface="Verdana"/>
              <a:ea typeface="Verdana"/>
              <a:cs typeface="Verdana"/>
              <a:sym typeface="Verdana"/>
            </a:endParaRPr>
          </a:p>
        </p:txBody>
      </p:sp>
      <p:sp>
        <p:nvSpPr>
          <p:cNvPr id="91" name="Google Shape;91;p2"/>
          <p:cNvSpPr txBox="1"/>
          <p:nvPr>
            <p:ph idx="1" type="body"/>
          </p:nvPr>
        </p:nvSpPr>
        <p:spPr>
          <a:xfrm>
            <a:off x="838199" y="1209676"/>
            <a:ext cx="10772775" cy="5391149"/>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90000"/>
              </a:lnSpc>
              <a:spcBef>
                <a:spcPts val="0"/>
              </a:spcBef>
              <a:spcAft>
                <a:spcPts val="0"/>
              </a:spcAft>
              <a:buClr>
                <a:srgbClr val="333333"/>
              </a:buClr>
              <a:buSzPct val="100000"/>
              <a:buNone/>
            </a:pPr>
            <a:r>
              <a:rPr b="0" i="0" lang="en-NZ">
                <a:solidFill>
                  <a:srgbClr val="333333"/>
                </a:solidFill>
              </a:rPr>
              <a:t>The Māori story of creation gives us some sense of our beginnings, and while each culture has different versions of this – and even variations within cultures – there are also commonalities which bind us.</a:t>
            </a:r>
            <a:endParaRPr/>
          </a:p>
          <a:p>
            <a:pPr indent="-228600" lvl="0" marL="228600" rtl="0" algn="l">
              <a:lnSpc>
                <a:spcPct val="90000"/>
              </a:lnSpc>
              <a:spcBef>
                <a:spcPts val="1000"/>
              </a:spcBef>
              <a:spcAft>
                <a:spcPts val="0"/>
              </a:spcAft>
              <a:buClr>
                <a:srgbClr val="333333"/>
              </a:buClr>
              <a:buSzPct val="100000"/>
              <a:buChar char="•"/>
            </a:pPr>
            <a:r>
              <a:rPr b="0" i="0" lang="en-NZ">
                <a:solidFill>
                  <a:srgbClr val="333333"/>
                </a:solidFill>
              </a:rPr>
              <a:t>In the beginning was Te Kore (</a:t>
            </a:r>
            <a:r>
              <a:rPr b="0" i="1" lang="en-NZ">
                <a:solidFill>
                  <a:srgbClr val="333333"/>
                </a:solidFill>
              </a:rPr>
              <a:t>the void, the nothingness</a:t>
            </a:r>
            <a:r>
              <a:rPr b="0" i="0" lang="en-NZ">
                <a:solidFill>
                  <a:srgbClr val="333333"/>
                </a:solidFill>
              </a:rPr>
              <a:t>), from which came Ranginui, </a:t>
            </a:r>
            <a:r>
              <a:rPr b="0" i="1" lang="en-NZ">
                <a:solidFill>
                  <a:srgbClr val="333333"/>
                </a:solidFill>
              </a:rPr>
              <a:t>the skyfather</a:t>
            </a:r>
            <a:r>
              <a:rPr b="0" i="0" lang="en-NZ">
                <a:solidFill>
                  <a:srgbClr val="333333"/>
                </a:solidFill>
              </a:rPr>
              <a:t>, and Papatūānuku, </a:t>
            </a:r>
            <a:r>
              <a:rPr b="0" i="1" lang="en-NZ">
                <a:solidFill>
                  <a:srgbClr val="333333"/>
                </a:solidFill>
              </a:rPr>
              <a:t>the earth mother</a:t>
            </a:r>
            <a:r>
              <a:rPr b="0" i="0" lang="en-NZ">
                <a:solidFill>
                  <a:srgbClr val="333333"/>
                </a:solidFill>
              </a:rPr>
              <a:t>. Ranginui and Papatūānuku held each other in an eternal embrace, which meant, for their numerous children, it was eternally dark, forever night (Te Pō).</a:t>
            </a:r>
            <a:endParaRPr/>
          </a:p>
          <a:p>
            <a:pPr indent="0" lvl="0" marL="0" rtl="0" algn="l">
              <a:lnSpc>
                <a:spcPct val="90000"/>
              </a:lnSpc>
              <a:spcBef>
                <a:spcPts val="1000"/>
              </a:spcBef>
              <a:spcAft>
                <a:spcPts val="0"/>
              </a:spcAft>
              <a:buClr>
                <a:srgbClr val="333333"/>
              </a:buClr>
              <a:buSzPct val="100000"/>
              <a:buNone/>
            </a:pPr>
            <a:r>
              <a:rPr b="0" i="0" lang="en-NZ">
                <a:solidFill>
                  <a:srgbClr val="333333"/>
                </a:solidFill>
              </a:rPr>
              <a:t>They were surrounded by their children, namely:</a:t>
            </a:r>
            <a:endParaRPr/>
          </a:p>
          <a:p>
            <a:pPr indent="-228600" lvl="0" marL="228600" rtl="0" algn="l">
              <a:lnSpc>
                <a:spcPct val="90000"/>
              </a:lnSpc>
              <a:spcBef>
                <a:spcPts val="1000"/>
              </a:spcBef>
              <a:spcAft>
                <a:spcPts val="0"/>
              </a:spcAft>
              <a:buClr>
                <a:srgbClr val="333333"/>
              </a:buClr>
              <a:buSzPct val="100000"/>
              <a:buFont typeface="Arial"/>
              <a:buChar char="•"/>
            </a:pPr>
            <a:r>
              <a:rPr b="0" i="0" lang="en-NZ">
                <a:solidFill>
                  <a:srgbClr val="333333"/>
                </a:solidFill>
              </a:rPr>
              <a:t>Tūmatauenga – Atua of ‘man’ and war</a:t>
            </a:r>
            <a:endParaRPr/>
          </a:p>
          <a:p>
            <a:pPr indent="-228600" lvl="0" marL="228600" rtl="0" algn="l">
              <a:lnSpc>
                <a:spcPct val="90000"/>
              </a:lnSpc>
              <a:spcBef>
                <a:spcPts val="1000"/>
              </a:spcBef>
              <a:spcAft>
                <a:spcPts val="0"/>
              </a:spcAft>
              <a:buClr>
                <a:srgbClr val="333333"/>
              </a:buClr>
              <a:buSzPct val="100000"/>
              <a:buFont typeface="Arial"/>
              <a:buChar char="•"/>
            </a:pPr>
            <a:r>
              <a:rPr b="0" i="0" lang="en-NZ">
                <a:solidFill>
                  <a:srgbClr val="333333"/>
                </a:solidFill>
              </a:rPr>
              <a:t>Tawhirimatea – Atua of the elements (e.g.: wind etc)</a:t>
            </a:r>
            <a:endParaRPr/>
          </a:p>
          <a:p>
            <a:pPr indent="-228600" lvl="0" marL="228600" rtl="0" algn="l">
              <a:lnSpc>
                <a:spcPct val="90000"/>
              </a:lnSpc>
              <a:spcBef>
                <a:spcPts val="1000"/>
              </a:spcBef>
              <a:spcAft>
                <a:spcPts val="0"/>
              </a:spcAft>
              <a:buClr>
                <a:srgbClr val="333333"/>
              </a:buClr>
              <a:buSzPct val="100000"/>
              <a:buFont typeface="Arial"/>
              <a:buChar char="•"/>
            </a:pPr>
            <a:r>
              <a:rPr b="0" i="0" lang="en-NZ">
                <a:solidFill>
                  <a:srgbClr val="333333"/>
                </a:solidFill>
              </a:rPr>
              <a:t>Haumiatiketike - Atua of uncultivated or natural foods</a:t>
            </a:r>
            <a:endParaRPr/>
          </a:p>
          <a:p>
            <a:pPr indent="-228600" lvl="0" marL="228600" rtl="0" algn="l">
              <a:lnSpc>
                <a:spcPct val="90000"/>
              </a:lnSpc>
              <a:spcBef>
                <a:spcPts val="1000"/>
              </a:spcBef>
              <a:spcAft>
                <a:spcPts val="0"/>
              </a:spcAft>
              <a:buClr>
                <a:srgbClr val="333333"/>
              </a:buClr>
              <a:buSzPct val="100000"/>
              <a:buFont typeface="Arial"/>
              <a:buChar char="•"/>
            </a:pPr>
            <a:r>
              <a:rPr b="0" i="0" lang="en-NZ">
                <a:solidFill>
                  <a:srgbClr val="333333"/>
                </a:solidFill>
              </a:rPr>
              <a:t>Rongo-mā-Tane – Atua of peace, balance and cultivated foods</a:t>
            </a:r>
            <a:endParaRPr/>
          </a:p>
          <a:p>
            <a:pPr indent="-228600" lvl="0" marL="228600" rtl="0" algn="l">
              <a:lnSpc>
                <a:spcPct val="90000"/>
              </a:lnSpc>
              <a:spcBef>
                <a:spcPts val="1000"/>
              </a:spcBef>
              <a:spcAft>
                <a:spcPts val="0"/>
              </a:spcAft>
              <a:buClr>
                <a:srgbClr val="333333"/>
              </a:buClr>
              <a:buSzPct val="100000"/>
              <a:buFont typeface="Arial"/>
              <a:buChar char="•"/>
            </a:pPr>
            <a:r>
              <a:rPr b="0" i="0" lang="en-NZ">
                <a:solidFill>
                  <a:srgbClr val="333333"/>
                </a:solidFill>
              </a:rPr>
              <a:t>Rūaumoko – Atua of the unborn child (e.g.: in the womb, underground, God of volcanoes and earthly movements)</a:t>
            </a:r>
            <a:endParaRPr/>
          </a:p>
          <a:p>
            <a:pPr indent="-228600" lvl="0" marL="228600" rtl="0" algn="l">
              <a:lnSpc>
                <a:spcPct val="90000"/>
              </a:lnSpc>
              <a:spcBef>
                <a:spcPts val="1000"/>
              </a:spcBef>
              <a:spcAft>
                <a:spcPts val="0"/>
              </a:spcAft>
              <a:buClr>
                <a:srgbClr val="333333"/>
              </a:buClr>
              <a:buSzPct val="100000"/>
              <a:buFont typeface="Arial"/>
              <a:buChar char="•"/>
            </a:pPr>
            <a:r>
              <a:rPr b="0" i="0" lang="en-NZ">
                <a:solidFill>
                  <a:srgbClr val="333333"/>
                </a:solidFill>
              </a:rPr>
              <a:t>Tangaroa - Atua of the sea and its creatures</a:t>
            </a:r>
            <a:endParaRPr/>
          </a:p>
          <a:p>
            <a:pPr indent="-228600" lvl="0" marL="228600" rtl="0" algn="l">
              <a:lnSpc>
                <a:spcPct val="90000"/>
              </a:lnSpc>
              <a:spcBef>
                <a:spcPts val="1000"/>
              </a:spcBef>
              <a:spcAft>
                <a:spcPts val="0"/>
              </a:spcAft>
              <a:buClr>
                <a:srgbClr val="333333"/>
              </a:buClr>
              <a:buSzPct val="100000"/>
              <a:buFont typeface="Arial"/>
              <a:buChar char="•"/>
            </a:pPr>
            <a:r>
              <a:rPr b="0" i="0" lang="en-NZ">
                <a:solidFill>
                  <a:srgbClr val="333333"/>
                </a:solidFill>
              </a:rPr>
              <a:t>Tāne Mahuta - Atua of man and forests, and all which inhabits the forests.</a:t>
            </a:r>
            <a:endParaRPr/>
          </a:p>
          <a:p>
            <a:pPr indent="-228600" lvl="0" marL="228600" rtl="0" algn="l">
              <a:lnSpc>
                <a:spcPct val="90000"/>
              </a:lnSpc>
              <a:spcBef>
                <a:spcPts val="1000"/>
              </a:spcBef>
              <a:spcAft>
                <a:spcPts val="0"/>
              </a:spcAft>
              <a:buClr>
                <a:schemeClr val="dk1"/>
              </a:buClr>
              <a:buSzPct val="100000"/>
              <a:buFont typeface="Arial"/>
              <a:buChar char="•"/>
            </a:pPr>
            <a:r>
              <a:rPr lang="en-NZ" u="sng">
                <a:solidFill>
                  <a:schemeClr val="hlink"/>
                </a:solidFill>
                <a:hlinkClick r:id="rId3"/>
              </a:rPr>
              <a:t>https://www.otago.ac.nz/maori/world/tikanga/whakapapa/</a:t>
            </a:r>
            <a:endParaRPr/>
          </a:p>
          <a:p>
            <a:pPr indent="0" lvl="0" marL="0" rtl="0" algn="l">
              <a:lnSpc>
                <a:spcPct val="90000"/>
              </a:lnSpc>
              <a:spcBef>
                <a:spcPts val="1000"/>
              </a:spcBef>
              <a:spcAft>
                <a:spcPts val="0"/>
              </a:spcAft>
              <a:buClr>
                <a:schemeClr val="dk1"/>
              </a:buClr>
              <a:buSzPct val="100000"/>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20"/>
          <p:cNvSpPr txBox="1"/>
          <p:nvPr>
            <p:ph type="title"/>
          </p:nvPr>
        </p:nvSpPr>
        <p:spPr>
          <a:xfrm>
            <a:off x="838200" y="233045"/>
            <a:ext cx="10515600" cy="62039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NZ"/>
              <a:t>James Ormsby</a:t>
            </a:r>
            <a:endParaRPr/>
          </a:p>
        </p:txBody>
      </p:sp>
      <p:sp>
        <p:nvSpPr>
          <p:cNvPr id="228" name="Google Shape;228;p20"/>
          <p:cNvSpPr txBox="1"/>
          <p:nvPr>
            <p:ph idx="1" type="body"/>
          </p:nvPr>
        </p:nvSpPr>
        <p:spPr>
          <a:xfrm>
            <a:off x="4247322" y="233045"/>
            <a:ext cx="7615306" cy="542207"/>
          </a:xfrm>
          <a:prstGeom prst="rect">
            <a:avLst/>
          </a:prstGeom>
          <a:noFill/>
          <a:ln>
            <a:noFill/>
          </a:ln>
        </p:spPr>
        <p:txBody>
          <a:bodyPr anchorCtr="0" anchor="t" bIns="45700" lIns="91425" spcFirstLastPara="1" rIns="91425" wrap="square" tIns="45700">
            <a:normAutofit fontScale="32500" lnSpcReduction="20000"/>
          </a:bodyPr>
          <a:lstStyle/>
          <a:p>
            <a:pPr indent="0" lvl="0" marL="0" rtl="0" algn="l">
              <a:lnSpc>
                <a:spcPct val="90000"/>
              </a:lnSpc>
              <a:spcBef>
                <a:spcPts val="0"/>
              </a:spcBef>
              <a:spcAft>
                <a:spcPts val="0"/>
              </a:spcAft>
              <a:buClr>
                <a:schemeClr val="dk1"/>
              </a:buClr>
              <a:buSzPct val="100000"/>
              <a:buNone/>
            </a:pPr>
            <a:r>
              <a:rPr lang="en-NZ" u="sng">
                <a:solidFill>
                  <a:schemeClr val="hlink"/>
                </a:solidFill>
                <a:hlinkClick r:id="rId3"/>
              </a:rPr>
              <a:t>https://www.whitespace.co.nz/artists/james-ormsby</a:t>
            </a:r>
            <a:endParaRPr/>
          </a:p>
          <a:p>
            <a:pPr indent="0" lvl="0" marL="0" rtl="0" algn="l">
              <a:lnSpc>
                <a:spcPct val="90000"/>
              </a:lnSpc>
              <a:spcBef>
                <a:spcPts val="1000"/>
              </a:spcBef>
              <a:spcAft>
                <a:spcPts val="0"/>
              </a:spcAft>
              <a:buClr>
                <a:schemeClr val="dk1"/>
              </a:buClr>
              <a:buSzPct val="100000"/>
              <a:buNone/>
            </a:pPr>
            <a:r>
              <a:rPr lang="en-NZ" u="sng">
                <a:solidFill>
                  <a:schemeClr val="hlink"/>
                </a:solidFill>
                <a:hlinkClick r:id="rId4"/>
              </a:rPr>
              <a:t>https://www.aucklandartgallery.com/explore-art-and-ideas/artist/12006/james-ormsby?q=%2Fexplore-art-and-ideas%2Fartist%2F12006%2Fjames-ormsby</a:t>
            </a:r>
            <a:endParaRPr/>
          </a:p>
          <a:p>
            <a:pPr indent="0" lvl="0" marL="0" rtl="0" algn="l">
              <a:lnSpc>
                <a:spcPct val="90000"/>
              </a:lnSpc>
              <a:spcBef>
                <a:spcPts val="1000"/>
              </a:spcBef>
              <a:spcAft>
                <a:spcPts val="0"/>
              </a:spcAft>
              <a:buClr>
                <a:schemeClr val="dk1"/>
              </a:buClr>
              <a:buSzPct val="100000"/>
              <a:buNone/>
            </a:pPr>
            <a:r>
              <a:t/>
            </a:r>
            <a:endParaRPr/>
          </a:p>
          <a:p>
            <a:pPr indent="0" lvl="0" marL="0" rtl="0" algn="l">
              <a:lnSpc>
                <a:spcPct val="90000"/>
              </a:lnSpc>
              <a:spcBef>
                <a:spcPts val="1000"/>
              </a:spcBef>
              <a:spcAft>
                <a:spcPts val="0"/>
              </a:spcAft>
              <a:buClr>
                <a:schemeClr val="dk1"/>
              </a:buClr>
              <a:buSzPct val="100000"/>
              <a:buNone/>
            </a:pPr>
            <a:r>
              <a:t/>
            </a:r>
            <a:endParaRPr/>
          </a:p>
        </p:txBody>
      </p:sp>
      <p:pic>
        <p:nvPicPr>
          <p:cNvPr descr="James Ormsby" id="229" name="Google Shape;229;p20"/>
          <p:cNvPicPr preferRelativeResize="0"/>
          <p:nvPr/>
        </p:nvPicPr>
        <p:blipFill rotWithShape="1">
          <a:blip r:embed="rId5">
            <a:alphaModFix/>
          </a:blip>
          <a:srcRect b="0" l="0" r="0" t="0"/>
          <a:stretch/>
        </p:blipFill>
        <p:spPr>
          <a:xfrm>
            <a:off x="419735" y="853440"/>
            <a:ext cx="4130240" cy="5771515"/>
          </a:xfrm>
          <a:prstGeom prst="rect">
            <a:avLst/>
          </a:prstGeom>
          <a:noFill/>
          <a:ln>
            <a:noFill/>
          </a:ln>
        </p:spPr>
      </p:pic>
      <p:pic>
        <p:nvPicPr>
          <p:cNvPr descr="A portrait of artist James Ormsby — CATHERINE CATTANACH PHOTOGRAPHY - BLOG" id="230" name="Google Shape;230;p20"/>
          <p:cNvPicPr preferRelativeResize="0"/>
          <p:nvPr/>
        </p:nvPicPr>
        <p:blipFill rotWithShape="1">
          <a:blip r:embed="rId6">
            <a:alphaModFix/>
          </a:blip>
          <a:srcRect b="0" l="0" r="0" t="0"/>
          <a:stretch/>
        </p:blipFill>
        <p:spPr>
          <a:xfrm>
            <a:off x="4786730" y="853440"/>
            <a:ext cx="7075898" cy="530415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sp>
        <p:nvSpPr>
          <p:cNvPr id="236" name="Google Shape;236;p21"/>
          <p:cNvSpPr txBox="1"/>
          <p:nvPr>
            <p:ph idx="1" type="body"/>
          </p:nvPr>
        </p:nvSpPr>
        <p:spPr>
          <a:xfrm>
            <a:off x="9462052" y="4969565"/>
            <a:ext cx="2547068" cy="120739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NZ"/>
              <a:t>James Ormsby</a:t>
            </a:r>
            <a:endParaRPr/>
          </a:p>
        </p:txBody>
      </p:sp>
      <p:pic>
        <p:nvPicPr>
          <p:cNvPr descr="james ormsby, tu, a place to stand" id="237" name="Google Shape;237;p21"/>
          <p:cNvPicPr preferRelativeResize="0"/>
          <p:nvPr/>
        </p:nvPicPr>
        <p:blipFill rotWithShape="1">
          <a:blip r:embed="rId3">
            <a:alphaModFix/>
          </a:blip>
          <a:srcRect b="0" l="5992" r="11162" t="0"/>
          <a:stretch/>
        </p:blipFill>
        <p:spPr>
          <a:xfrm>
            <a:off x="182880" y="182245"/>
            <a:ext cx="4734560" cy="5267325"/>
          </a:xfrm>
          <a:prstGeom prst="rect">
            <a:avLst/>
          </a:prstGeom>
          <a:noFill/>
          <a:ln>
            <a:noFill/>
          </a:ln>
        </p:spPr>
      </p:pic>
      <p:pic>
        <p:nvPicPr>
          <p:cNvPr id="238" name="Google Shape;238;p21"/>
          <p:cNvPicPr preferRelativeResize="0"/>
          <p:nvPr/>
        </p:nvPicPr>
        <p:blipFill rotWithShape="1">
          <a:blip r:embed="rId4">
            <a:alphaModFix/>
          </a:blip>
          <a:srcRect b="0" l="0" r="0" t="0"/>
          <a:stretch/>
        </p:blipFill>
        <p:spPr>
          <a:xfrm>
            <a:off x="5240180" y="0"/>
            <a:ext cx="4068763" cy="6858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22"/>
          <p:cNvSpPr txBox="1"/>
          <p:nvPr>
            <p:ph type="title"/>
          </p:nvPr>
        </p:nvSpPr>
        <p:spPr>
          <a:xfrm>
            <a:off x="251792" y="162083"/>
            <a:ext cx="10515600" cy="81343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NZ"/>
              <a:t>Vanessa Wairata Edwards</a:t>
            </a:r>
            <a:endParaRPr/>
          </a:p>
        </p:txBody>
      </p:sp>
      <p:sp>
        <p:nvSpPr>
          <p:cNvPr id="244" name="Google Shape;244;p22"/>
          <p:cNvSpPr txBox="1"/>
          <p:nvPr>
            <p:ph idx="1" type="body"/>
          </p:nvPr>
        </p:nvSpPr>
        <p:spPr>
          <a:xfrm>
            <a:off x="8350925" y="162083"/>
            <a:ext cx="3589282" cy="1398360"/>
          </a:xfrm>
          <a:prstGeom prst="rect">
            <a:avLst/>
          </a:prstGeom>
          <a:noFill/>
          <a:ln>
            <a:noFill/>
          </a:ln>
        </p:spPr>
        <p:txBody>
          <a:bodyPr anchorCtr="0" anchor="t" bIns="45700" lIns="91425" spcFirstLastPara="1" rIns="91425" wrap="square" tIns="45700">
            <a:normAutofit fontScale="40000" lnSpcReduction="20000"/>
          </a:bodyPr>
          <a:lstStyle/>
          <a:p>
            <a:pPr indent="0" lvl="0" marL="0" rtl="0" algn="l">
              <a:lnSpc>
                <a:spcPct val="90000"/>
              </a:lnSpc>
              <a:spcBef>
                <a:spcPts val="0"/>
              </a:spcBef>
              <a:spcAft>
                <a:spcPts val="0"/>
              </a:spcAft>
              <a:buClr>
                <a:schemeClr val="dk1"/>
              </a:buClr>
              <a:buSzPct val="100000"/>
              <a:buNone/>
            </a:pPr>
            <a:r>
              <a:rPr lang="en-NZ" u="sng">
                <a:solidFill>
                  <a:schemeClr val="hlink"/>
                </a:solidFill>
                <a:hlinkClick r:id="rId3"/>
              </a:rPr>
              <a:t>https://www.aucklandartgallery.com/explore-art-and-ideas/artist/11999/vanessa-wairata-edwards?q=/explore-art-and-ideas/artist/11999/vanessa-wairata-edwards</a:t>
            </a:r>
            <a:endParaRPr/>
          </a:p>
          <a:p>
            <a:pPr indent="0" lvl="0" marL="0" rtl="0" algn="l">
              <a:lnSpc>
                <a:spcPct val="90000"/>
              </a:lnSpc>
              <a:spcBef>
                <a:spcPts val="1000"/>
              </a:spcBef>
              <a:spcAft>
                <a:spcPts val="0"/>
              </a:spcAft>
              <a:buClr>
                <a:schemeClr val="dk1"/>
              </a:buClr>
              <a:buSzPct val="100000"/>
              <a:buNone/>
            </a:pPr>
            <a:r>
              <a:rPr lang="en-NZ" u="sng">
                <a:solidFill>
                  <a:schemeClr val="hlink"/>
                </a:solidFill>
                <a:hlinkClick r:id="rId4"/>
              </a:rPr>
              <a:t>https://www.artformgallery.co.nz/blog/2019/6/21-vanessaedwards</a:t>
            </a:r>
            <a:endParaRPr/>
          </a:p>
          <a:p>
            <a:pPr indent="0" lvl="0" marL="0" rtl="0" algn="l">
              <a:lnSpc>
                <a:spcPct val="90000"/>
              </a:lnSpc>
              <a:spcBef>
                <a:spcPts val="1000"/>
              </a:spcBef>
              <a:spcAft>
                <a:spcPts val="0"/>
              </a:spcAft>
              <a:buClr>
                <a:schemeClr val="dk1"/>
              </a:buClr>
              <a:buSzPct val="100000"/>
              <a:buNone/>
            </a:pPr>
            <a:r>
              <a:rPr lang="en-NZ" u="sng">
                <a:solidFill>
                  <a:schemeClr val="hlink"/>
                </a:solidFill>
                <a:hlinkClick r:id="rId5"/>
              </a:rPr>
              <a:t>https://www.thepoiroom.co.nz/collections/vanessa-wairata-edwards</a:t>
            </a:r>
            <a:endParaRPr/>
          </a:p>
          <a:p>
            <a:pPr indent="0" lvl="0" marL="0" rtl="0" algn="l">
              <a:lnSpc>
                <a:spcPct val="90000"/>
              </a:lnSpc>
              <a:spcBef>
                <a:spcPts val="1000"/>
              </a:spcBef>
              <a:spcAft>
                <a:spcPts val="0"/>
              </a:spcAft>
              <a:buClr>
                <a:schemeClr val="dk1"/>
              </a:buClr>
              <a:buSzPct val="100000"/>
              <a:buNone/>
            </a:pPr>
            <a:r>
              <a:t/>
            </a:r>
            <a:endParaRPr/>
          </a:p>
          <a:p>
            <a:pPr indent="0" lvl="0" marL="0" rtl="0" algn="l">
              <a:lnSpc>
                <a:spcPct val="90000"/>
              </a:lnSpc>
              <a:spcBef>
                <a:spcPts val="1000"/>
              </a:spcBef>
              <a:spcAft>
                <a:spcPts val="0"/>
              </a:spcAft>
              <a:buClr>
                <a:schemeClr val="dk1"/>
              </a:buClr>
              <a:buSzPct val="100000"/>
              <a:buNone/>
            </a:pPr>
            <a:r>
              <a:t/>
            </a:r>
            <a:endParaRPr/>
          </a:p>
          <a:p>
            <a:pPr indent="0" lvl="0" marL="0" rtl="0" algn="l">
              <a:lnSpc>
                <a:spcPct val="90000"/>
              </a:lnSpc>
              <a:spcBef>
                <a:spcPts val="1000"/>
              </a:spcBef>
              <a:spcAft>
                <a:spcPts val="0"/>
              </a:spcAft>
              <a:buClr>
                <a:schemeClr val="dk1"/>
              </a:buClr>
              <a:buSzPct val="100000"/>
              <a:buNone/>
            </a:pPr>
            <a:r>
              <a:t/>
            </a:r>
            <a:endParaRPr/>
          </a:p>
        </p:txBody>
      </p:sp>
      <p:pic>
        <p:nvPicPr>
          <p:cNvPr descr="Introducing Vanessa Wairata Edwards — Artform The latest objects, news and  events from over 60 New Zealand Artists." id="245" name="Google Shape;245;p22"/>
          <p:cNvPicPr preferRelativeResize="0"/>
          <p:nvPr/>
        </p:nvPicPr>
        <p:blipFill rotWithShape="1">
          <a:blip r:embed="rId6">
            <a:alphaModFix/>
          </a:blip>
          <a:srcRect b="0" l="0" r="0" t="0"/>
          <a:stretch/>
        </p:blipFill>
        <p:spPr>
          <a:xfrm>
            <a:off x="668974" y="987742"/>
            <a:ext cx="3589282" cy="5379720"/>
          </a:xfrm>
          <a:prstGeom prst="rect">
            <a:avLst/>
          </a:prstGeom>
          <a:noFill/>
          <a:ln>
            <a:noFill/>
          </a:ln>
        </p:spPr>
      </p:pic>
      <p:pic>
        <p:nvPicPr>
          <p:cNvPr descr="Introducing Vanessa Wairata Edwards — Artform The latest objects, news and  events from over 60 New Zealand Artists." id="246" name="Google Shape;246;p22"/>
          <p:cNvPicPr preferRelativeResize="0"/>
          <p:nvPr/>
        </p:nvPicPr>
        <p:blipFill rotWithShape="1">
          <a:blip r:embed="rId7">
            <a:alphaModFix/>
          </a:blip>
          <a:srcRect b="0" l="0" r="0" t="0"/>
          <a:stretch/>
        </p:blipFill>
        <p:spPr>
          <a:xfrm>
            <a:off x="4427482" y="987742"/>
            <a:ext cx="3730307" cy="5591092"/>
          </a:xfrm>
          <a:prstGeom prst="rect">
            <a:avLst/>
          </a:prstGeom>
          <a:noFill/>
          <a:ln>
            <a:noFill/>
          </a:ln>
        </p:spPr>
      </p:pic>
      <p:pic>
        <p:nvPicPr>
          <p:cNvPr descr="Introducing Vanessa Wairata Edwards — Artform The latest objects, news and  events from over 60 New Zealand Artists." id="247" name="Google Shape;247;p22"/>
          <p:cNvPicPr preferRelativeResize="0"/>
          <p:nvPr/>
        </p:nvPicPr>
        <p:blipFill rotWithShape="1">
          <a:blip r:embed="rId8">
            <a:alphaModFix/>
          </a:blip>
          <a:srcRect b="0" l="50000" r="0" t="0"/>
          <a:stretch/>
        </p:blipFill>
        <p:spPr>
          <a:xfrm>
            <a:off x="8327015" y="1653456"/>
            <a:ext cx="3691150" cy="492537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sp>
        <p:nvSpPr>
          <p:cNvPr id="253" name="Google Shape;253;p2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id="254" name="Google Shape;254;p23"/>
          <p:cNvPicPr preferRelativeResize="0"/>
          <p:nvPr/>
        </p:nvPicPr>
        <p:blipFill rotWithShape="1">
          <a:blip r:embed="rId3">
            <a:alphaModFix/>
          </a:blip>
          <a:srcRect b="0" l="0" r="0" t="0"/>
          <a:stretch/>
        </p:blipFill>
        <p:spPr>
          <a:xfrm>
            <a:off x="434630" y="221974"/>
            <a:ext cx="4285122" cy="6422666"/>
          </a:xfrm>
          <a:prstGeom prst="rect">
            <a:avLst/>
          </a:prstGeom>
          <a:noFill/>
          <a:ln>
            <a:noFill/>
          </a:ln>
        </p:spPr>
      </p:pic>
      <p:pic>
        <p:nvPicPr>
          <p:cNvPr descr="22 Vanessa Edwards ideas | maori art, artist models, edwards" id="255" name="Google Shape;255;p23"/>
          <p:cNvPicPr preferRelativeResize="0"/>
          <p:nvPr/>
        </p:nvPicPr>
        <p:blipFill rotWithShape="1">
          <a:blip r:embed="rId4">
            <a:alphaModFix/>
          </a:blip>
          <a:srcRect b="0" l="0" r="0" t="0"/>
          <a:stretch/>
        </p:blipFill>
        <p:spPr>
          <a:xfrm>
            <a:off x="4979988" y="0"/>
            <a:ext cx="4465637" cy="6858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24"/>
          <p:cNvSpPr txBox="1"/>
          <p:nvPr>
            <p:ph type="title"/>
          </p:nvPr>
        </p:nvSpPr>
        <p:spPr>
          <a:xfrm>
            <a:off x="838200" y="344805"/>
            <a:ext cx="10515600" cy="48831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NZ"/>
              <a:t>Darcy Nicolas</a:t>
            </a:r>
            <a:endParaRPr/>
          </a:p>
        </p:txBody>
      </p:sp>
      <p:sp>
        <p:nvSpPr>
          <p:cNvPr id="261" name="Google Shape;261;p24"/>
          <p:cNvSpPr txBox="1"/>
          <p:nvPr>
            <p:ph idx="1" type="body"/>
          </p:nvPr>
        </p:nvSpPr>
        <p:spPr>
          <a:xfrm>
            <a:off x="838200" y="4241143"/>
            <a:ext cx="4577080" cy="193582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NZ" u="sng">
                <a:solidFill>
                  <a:schemeClr val="hlink"/>
                </a:solidFill>
                <a:hlinkClick r:id="rId3"/>
              </a:rPr>
              <a:t>http://darcynicholas.co.nz/</a:t>
            </a:r>
            <a:endParaRPr/>
          </a:p>
          <a:p>
            <a:pPr indent="0" lvl="0" marL="0" rtl="0" algn="l">
              <a:lnSpc>
                <a:spcPct val="90000"/>
              </a:lnSpc>
              <a:spcBef>
                <a:spcPts val="1000"/>
              </a:spcBef>
              <a:spcAft>
                <a:spcPts val="0"/>
              </a:spcAft>
              <a:buClr>
                <a:schemeClr val="dk1"/>
              </a:buClr>
              <a:buSzPts val="2800"/>
              <a:buNone/>
            </a:pPr>
            <a:r>
              <a:rPr lang="en-NZ" u="sng">
                <a:solidFill>
                  <a:schemeClr val="hlink"/>
                </a:solidFill>
                <a:hlinkClick r:id="rId4"/>
              </a:rPr>
              <a:t>https://www.kuragallery.co.nz/category/artists/darcy-nicholas</a:t>
            </a:r>
            <a:endParaRPr/>
          </a:p>
          <a:p>
            <a:pPr indent="0" lvl="0" marL="0" rtl="0" algn="l">
              <a:lnSpc>
                <a:spcPct val="90000"/>
              </a:lnSpc>
              <a:spcBef>
                <a:spcPts val="1000"/>
              </a:spcBef>
              <a:spcAft>
                <a:spcPts val="0"/>
              </a:spcAft>
              <a:buClr>
                <a:schemeClr val="dk1"/>
              </a:buClr>
              <a:buSzPts val="2800"/>
              <a:buNone/>
            </a:pPr>
            <a:r>
              <a:t/>
            </a:r>
            <a:endParaRPr/>
          </a:p>
        </p:txBody>
      </p:sp>
      <p:pic>
        <p:nvPicPr>
          <p:cNvPr descr="Maori Artist Darcy Nicholas" id="262" name="Google Shape;262;p24"/>
          <p:cNvPicPr preferRelativeResize="0"/>
          <p:nvPr/>
        </p:nvPicPr>
        <p:blipFill rotWithShape="1">
          <a:blip r:embed="rId5">
            <a:alphaModFix/>
          </a:blip>
          <a:srcRect b="0" l="0" r="0" t="0"/>
          <a:stretch/>
        </p:blipFill>
        <p:spPr>
          <a:xfrm>
            <a:off x="162560" y="993119"/>
            <a:ext cx="5252720" cy="3088025"/>
          </a:xfrm>
          <a:prstGeom prst="rect">
            <a:avLst/>
          </a:prstGeom>
          <a:noFill/>
          <a:ln>
            <a:noFill/>
          </a:ln>
        </p:spPr>
      </p:pic>
      <p:pic>
        <p:nvPicPr>
          <p:cNvPr descr="Darcy Nicholas – Pihanga Meets Taranaki (Wg) – Kura Gallery: Maori and New  Zealand Art + Design." id="263" name="Google Shape;263;p24"/>
          <p:cNvPicPr preferRelativeResize="0"/>
          <p:nvPr/>
        </p:nvPicPr>
        <p:blipFill rotWithShape="1">
          <a:blip r:embed="rId6">
            <a:alphaModFix/>
          </a:blip>
          <a:srcRect b="0" l="0" r="0" t="0"/>
          <a:stretch/>
        </p:blipFill>
        <p:spPr>
          <a:xfrm>
            <a:off x="5633085" y="0"/>
            <a:ext cx="4908550" cy="6858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sp>
        <p:nvSpPr>
          <p:cNvPr id="269" name="Google Shape;269;p2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descr="Maori Artist Darcy Nicholas" id="270" name="Google Shape;270;p25"/>
          <p:cNvPicPr preferRelativeResize="0"/>
          <p:nvPr/>
        </p:nvPicPr>
        <p:blipFill rotWithShape="1">
          <a:blip r:embed="rId3">
            <a:alphaModFix/>
          </a:blip>
          <a:srcRect b="0" l="0" r="0" t="0"/>
          <a:stretch/>
        </p:blipFill>
        <p:spPr>
          <a:xfrm>
            <a:off x="72716" y="213043"/>
            <a:ext cx="6023284" cy="5963920"/>
          </a:xfrm>
          <a:prstGeom prst="rect">
            <a:avLst/>
          </a:prstGeom>
          <a:noFill/>
          <a:ln>
            <a:noFill/>
          </a:ln>
        </p:spPr>
      </p:pic>
      <p:pic>
        <p:nvPicPr>
          <p:cNvPr descr="Maori Artist Darcy Nicholas" id="271" name="Google Shape;271;p25"/>
          <p:cNvPicPr preferRelativeResize="0"/>
          <p:nvPr/>
        </p:nvPicPr>
        <p:blipFill rotWithShape="1">
          <a:blip r:embed="rId4">
            <a:alphaModFix/>
          </a:blip>
          <a:srcRect b="0" l="0" r="0" t="0"/>
          <a:stretch/>
        </p:blipFill>
        <p:spPr>
          <a:xfrm>
            <a:off x="6256020" y="213043"/>
            <a:ext cx="2315489" cy="3215957"/>
          </a:xfrm>
          <a:prstGeom prst="rect">
            <a:avLst/>
          </a:prstGeom>
          <a:noFill/>
          <a:ln>
            <a:noFill/>
          </a:ln>
        </p:spPr>
      </p:pic>
      <p:pic>
        <p:nvPicPr>
          <p:cNvPr descr="32 Darcy Nicholas ideas | maori art, new zealand art, nz art" id="272" name="Google Shape;272;p25"/>
          <p:cNvPicPr preferRelativeResize="0"/>
          <p:nvPr/>
        </p:nvPicPr>
        <p:blipFill rotWithShape="1">
          <a:blip r:embed="rId5">
            <a:alphaModFix/>
          </a:blip>
          <a:srcRect b="0" l="0" r="0" t="0"/>
          <a:stretch/>
        </p:blipFill>
        <p:spPr>
          <a:xfrm>
            <a:off x="8731529" y="88901"/>
            <a:ext cx="3286348" cy="3338512"/>
          </a:xfrm>
          <a:prstGeom prst="rect">
            <a:avLst/>
          </a:prstGeom>
          <a:noFill/>
          <a:ln>
            <a:noFill/>
          </a:ln>
        </p:spPr>
      </p:pic>
      <p:pic>
        <p:nvPicPr>
          <p:cNvPr descr="Maori Artist Darcy Nicholas" id="273" name="Google Shape;273;p25"/>
          <p:cNvPicPr preferRelativeResize="0"/>
          <p:nvPr/>
        </p:nvPicPr>
        <p:blipFill rotWithShape="1">
          <a:blip r:embed="rId6">
            <a:alphaModFix/>
          </a:blip>
          <a:srcRect b="0" l="0" r="0" t="0"/>
          <a:stretch/>
        </p:blipFill>
        <p:spPr>
          <a:xfrm>
            <a:off x="6185372" y="3562350"/>
            <a:ext cx="3141980" cy="3141980"/>
          </a:xfrm>
          <a:prstGeom prst="rect">
            <a:avLst/>
          </a:prstGeom>
          <a:noFill/>
          <a:ln>
            <a:noFill/>
          </a:ln>
        </p:spPr>
      </p:pic>
      <p:pic>
        <p:nvPicPr>
          <p:cNvPr descr="Paintings - Darcy Nicholas - Australian Art Auction Records" id="274" name="Google Shape;274;p25"/>
          <p:cNvPicPr preferRelativeResize="0"/>
          <p:nvPr/>
        </p:nvPicPr>
        <p:blipFill rotWithShape="1">
          <a:blip r:embed="rId7">
            <a:alphaModFix/>
          </a:blip>
          <a:srcRect b="0" l="0" r="0" t="0"/>
          <a:stretch/>
        </p:blipFill>
        <p:spPr>
          <a:xfrm>
            <a:off x="9416724" y="3579495"/>
            <a:ext cx="2702560" cy="270256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26"/>
          <p:cNvSpPr txBox="1"/>
          <p:nvPr>
            <p:ph type="title"/>
          </p:nvPr>
        </p:nvSpPr>
        <p:spPr>
          <a:xfrm>
            <a:off x="344641" y="5091388"/>
            <a:ext cx="6598920" cy="43000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NZ"/>
              <a:t>Jane Galloway</a:t>
            </a:r>
            <a:endParaRPr/>
          </a:p>
        </p:txBody>
      </p:sp>
      <p:sp>
        <p:nvSpPr>
          <p:cNvPr id="280" name="Google Shape;280;p26"/>
          <p:cNvSpPr txBox="1"/>
          <p:nvPr>
            <p:ph idx="1" type="body"/>
          </p:nvPr>
        </p:nvSpPr>
        <p:spPr>
          <a:xfrm>
            <a:off x="344641" y="5679281"/>
            <a:ext cx="6598920" cy="1066483"/>
          </a:xfrm>
          <a:prstGeom prst="rect">
            <a:avLst/>
          </a:prstGeom>
          <a:noFill/>
          <a:ln>
            <a:noFill/>
          </a:ln>
        </p:spPr>
        <p:txBody>
          <a:bodyPr anchorCtr="0" anchor="t" bIns="45700" lIns="91425" spcFirstLastPara="1" rIns="91425" wrap="square" tIns="45700">
            <a:normAutofit fontScale="70000" lnSpcReduction="20000"/>
          </a:bodyPr>
          <a:lstStyle/>
          <a:p>
            <a:pPr indent="0" lvl="0" marL="0" rtl="0" algn="l">
              <a:lnSpc>
                <a:spcPct val="90000"/>
              </a:lnSpc>
              <a:spcBef>
                <a:spcPts val="0"/>
              </a:spcBef>
              <a:spcAft>
                <a:spcPts val="0"/>
              </a:spcAft>
              <a:buClr>
                <a:srgbClr val="5C5C5C"/>
              </a:buClr>
              <a:buSzPct val="100000"/>
              <a:buNone/>
            </a:pPr>
            <a:r>
              <a:rPr b="1" i="0" lang="en-NZ">
                <a:solidFill>
                  <a:srgbClr val="5C5C5C"/>
                </a:solidFill>
                <a:latin typeface="Josefin Sans"/>
                <a:ea typeface="Josefin Sans"/>
                <a:cs typeface="Josefin Sans"/>
                <a:sym typeface="Josefin Sans"/>
              </a:rPr>
              <a:t>Friends Forever</a:t>
            </a:r>
            <a:r>
              <a:rPr b="0" i="0" lang="en-NZ" u="none" strike="noStrike">
                <a:solidFill>
                  <a:srgbClr val="5C5C5C"/>
                </a:solidFill>
                <a:latin typeface="Josefin Sans"/>
                <a:ea typeface="Josefin Sans"/>
                <a:cs typeface="Josefin Sans"/>
                <a:sym typeface="Josefin Sans"/>
              </a:rPr>
              <a:t>Gouache, image size 370 x 530mm, black frame, $1300. Available from studio </a:t>
            </a:r>
            <a:endParaRPr/>
          </a:p>
          <a:p>
            <a:pPr indent="0" lvl="0" marL="0" rtl="0" algn="l">
              <a:lnSpc>
                <a:spcPct val="90000"/>
              </a:lnSpc>
              <a:spcBef>
                <a:spcPts val="1000"/>
              </a:spcBef>
              <a:spcAft>
                <a:spcPts val="0"/>
              </a:spcAft>
              <a:buClr>
                <a:srgbClr val="5C5C5C"/>
              </a:buClr>
              <a:buSzPct val="100000"/>
              <a:buNone/>
            </a:pPr>
            <a:r>
              <a:rPr b="0" i="0" lang="en-NZ" u="sng" strike="noStrike">
                <a:solidFill>
                  <a:srgbClr val="5C5C5C"/>
                </a:solidFill>
                <a:latin typeface="Josefin Sans"/>
                <a:ea typeface="Josefin Sans"/>
                <a:cs typeface="Josefin Sans"/>
                <a:sym typeface="Josefin Sans"/>
                <a:hlinkClick r:id="rId3">
                  <a:extLst>
                    <a:ext uri="{A12FA001-AC4F-418D-AE19-62706E023703}">
                      <ahyp:hlinkClr val="tx"/>
                    </a:ext>
                  </a:extLst>
                </a:hlinkClick>
              </a:rPr>
              <a:t>https://www.janegallowayartist.com/work#/new-gallery-2</a:t>
            </a:r>
            <a:endParaRPr b="0" i="0" u="none" strike="noStrike">
              <a:solidFill>
                <a:srgbClr val="5C5C5C"/>
              </a:solidFill>
              <a:latin typeface="Josefin Sans"/>
              <a:ea typeface="Josefin Sans"/>
              <a:cs typeface="Josefin Sans"/>
              <a:sym typeface="Josefin Sans"/>
            </a:endParaRPr>
          </a:p>
          <a:p>
            <a:pPr indent="0" lvl="0" marL="0" rtl="0" algn="l">
              <a:lnSpc>
                <a:spcPct val="90000"/>
              </a:lnSpc>
              <a:spcBef>
                <a:spcPts val="1000"/>
              </a:spcBef>
              <a:spcAft>
                <a:spcPts val="0"/>
              </a:spcAft>
              <a:buClr>
                <a:schemeClr val="dk1"/>
              </a:buClr>
              <a:buSzPct val="100000"/>
              <a:buNone/>
            </a:pPr>
            <a:r>
              <a:t/>
            </a:r>
            <a:endParaRPr b="0" i="0" u="none" strike="noStrike">
              <a:solidFill>
                <a:srgbClr val="5C5C5C"/>
              </a:solidFill>
              <a:latin typeface="Josefin Sans"/>
              <a:ea typeface="Josefin Sans"/>
              <a:cs typeface="Josefin Sans"/>
              <a:sym typeface="Josefin Sans"/>
            </a:endParaRPr>
          </a:p>
          <a:p>
            <a:pPr indent="0" lvl="0" marL="0" rtl="0" algn="l">
              <a:lnSpc>
                <a:spcPct val="90000"/>
              </a:lnSpc>
              <a:spcBef>
                <a:spcPts val="1000"/>
              </a:spcBef>
              <a:spcAft>
                <a:spcPts val="0"/>
              </a:spcAft>
              <a:buClr>
                <a:schemeClr val="dk1"/>
              </a:buClr>
              <a:buSzPct val="100000"/>
              <a:buNone/>
            </a:pPr>
            <a:r>
              <a:t/>
            </a:r>
            <a:endParaRPr/>
          </a:p>
        </p:txBody>
      </p:sp>
      <p:pic>
        <p:nvPicPr>
          <p:cNvPr descr="Friends Forever" id="281" name="Google Shape;281;p26"/>
          <p:cNvPicPr preferRelativeResize="0"/>
          <p:nvPr/>
        </p:nvPicPr>
        <p:blipFill rotWithShape="1">
          <a:blip r:embed="rId4">
            <a:alphaModFix/>
          </a:blip>
          <a:srcRect b="0" l="0" r="0" t="0"/>
          <a:stretch/>
        </p:blipFill>
        <p:spPr>
          <a:xfrm>
            <a:off x="7030250" y="59634"/>
            <a:ext cx="4678045" cy="669177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27"/>
          <p:cNvSpPr txBox="1"/>
          <p:nvPr>
            <p:ph type="title"/>
          </p:nvPr>
        </p:nvSpPr>
        <p:spPr>
          <a:xfrm>
            <a:off x="838200" y="365125"/>
            <a:ext cx="10515600" cy="529397"/>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NZ"/>
              <a:t>Sam Mitchell</a:t>
            </a:r>
            <a:endParaRPr/>
          </a:p>
        </p:txBody>
      </p:sp>
      <p:pic>
        <p:nvPicPr>
          <p:cNvPr descr="Sam Mitchell | Sarjeant Gallery Whanganui" id="287" name="Google Shape;287;p27"/>
          <p:cNvPicPr preferRelativeResize="0"/>
          <p:nvPr>
            <p:ph idx="1" type="body"/>
          </p:nvPr>
        </p:nvPicPr>
        <p:blipFill rotWithShape="1">
          <a:blip r:embed="rId3">
            <a:alphaModFix/>
          </a:blip>
          <a:srcRect b="0" l="0" r="0" t="0"/>
          <a:stretch/>
        </p:blipFill>
        <p:spPr>
          <a:xfrm>
            <a:off x="330200" y="1154462"/>
            <a:ext cx="2575560" cy="4273522"/>
          </a:xfrm>
          <a:prstGeom prst="rect">
            <a:avLst/>
          </a:prstGeom>
          <a:noFill/>
          <a:ln>
            <a:noFill/>
          </a:ln>
        </p:spPr>
      </p:pic>
      <p:pic>
        <p:nvPicPr>
          <p:cNvPr descr="Sam Mitchell Biography, Artworks &amp;amp; Exhibitions | Ocula Artist" id="288" name="Google Shape;288;p27"/>
          <p:cNvPicPr preferRelativeResize="0"/>
          <p:nvPr/>
        </p:nvPicPr>
        <p:blipFill rotWithShape="1">
          <a:blip r:embed="rId4">
            <a:alphaModFix/>
          </a:blip>
          <a:srcRect b="0" l="0" r="0" t="0"/>
          <a:stretch/>
        </p:blipFill>
        <p:spPr>
          <a:xfrm>
            <a:off x="3070860" y="1154462"/>
            <a:ext cx="3228340" cy="4277551"/>
          </a:xfrm>
          <a:prstGeom prst="rect">
            <a:avLst/>
          </a:prstGeom>
          <a:noFill/>
          <a:ln>
            <a:noFill/>
          </a:ln>
        </p:spPr>
      </p:pic>
      <p:pic>
        <p:nvPicPr>
          <p:cNvPr descr="Melanie Roger Gallery: Sam Mitchell, Frida Kahlo 1907-1954" id="289" name="Google Shape;289;p27"/>
          <p:cNvPicPr preferRelativeResize="0"/>
          <p:nvPr/>
        </p:nvPicPr>
        <p:blipFill rotWithShape="1">
          <a:blip r:embed="rId5">
            <a:alphaModFix/>
          </a:blip>
          <a:srcRect b="0" l="0" r="0" t="0"/>
          <a:stretch/>
        </p:blipFill>
        <p:spPr>
          <a:xfrm>
            <a:off x="6422721" y="182562"/>
            <a:ext cx="5708319" cy="6492875"/>
          </a:xfrm>
          <a:prstGeom prst="rect">
            <a:avLst/>
          </a:prstGeom>
          <a:noFill/>
          <a:ln>
            <a:noFill/>
          </a:ln>
        </p:spPr>
      </p:pic>
      <p:sp>
        <p:nvSpPr>
          <p:cNvPr id="290" name="Google Shape;290;p27"/>
          <p:cNvSpPr txBox="1"/>
          <p:nvPr/>
        </p:nvSpPr>
        <p:spPr>
          <a:xfrm>
            <a:off x="330200" y="5703538"/>
            <a:ext cx="5871817"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NZ" sz="1800" u="sng">
                <a:solidFill>
                  <a:schemeClr val="dk1"/>
                </a:solidFill>
                <a:latin typeface="Calibri"/>
                <a:ea typeface="Calibri"/>
                <a:cs typeface="Calibri"/>
                <a:sym typeface="Calibri"/>
                <a:hlinkClick r:id="rId6">
                  <a:extLst>
                    <a:ext uri="{A12FA001-AC4F-418D-AE19-62706E023703}">
                      <ahyp:hlinkClr val="tx"/>
                    </a:ext>
                  </a:extLst>
                </a:hlinkClick>
              </a:rPr>
              <a:t>https://melanierogergallery.com/stockroom/sam-mitchell/</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NZ" sz="1800" u="sng">
                <a:solidFill>
                  <a:schemeClr val="dk1"/>
                </a:solidFill>
                <a:latin typeface="Calibri"/>
                <a:ea typeface="Calibri"/>
                <a:cs typeface="Calibri"/>
                <a:sym typeface="Calibri"/>
                <a:hlinkClick r:id="rId7">
                  <a:extLst>
                    <a:ext uri="{A12FA001-AC4F-418D-AE19-62706E023703}">
                      <ahyp:hlinkClr val="tx"/>
                    </a:ext>
                  </a:extLst>
                </a:hlinkClick>
              </a:rPr>
              <a:t>https://ocula.com/artists/sam-mitchell/</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28"/>
          <p:cNvSpPr txBox="1"/>
          <p:nvPr>
            <p:ph type="title"/>
          </p:nvPr>
        </p:nvSpPr>
        <p:spPr>
          <a:xfrm>
            <a:off x="207963" y="166370"/>
            <a:ext cx="2138997" cy="200787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NZ"/>
              <a:t>Star Gossage</a:t>
            </a:r>
            <a:endParaRPr/>
          </a:p>
        </p:txBody>
      </p:sp>
      <p:sp>
        <p:nvSpPr>
          <p:cNvPr id="296" name="Google Shape;296;p28"/>
          <p:cNvSpPr txBox="1"/>
          <p:nvPr>
            <p:ph idx="1" type="body"/>
          </p:nvPr>
        </p:nvSpPr>
        <p:spPr>
          <a:xfrm>
            <a:off x="169830" y="1805746"/>
            <a:ext cx="2177130" cy="1454289"/>
          </a:xfrm>
          <a:prstGeom prst="rect">
            <a:avLst/>
          </a:prstGeom>
          <a:noFill/>
          <a:ln>
            <a:noFill/>
          </a:ln>
        </p:spPr>
        <p:txBody>
          <a:bodyPr anchorCtr="0" anchor="t" bIns="45700" lIns="91425" spcFirstLastPara="1" rIns="91425" wrap="square" tIns="45700">
            <a:normAutofit fontScale="40000" lnSpcReduction="20000"/>
          </a:bodyPr>
          <a:lstStyle/>
          <a:p>
            <a:pPr indent="0" lvl="0" marL="0" rtl="0" algn="l">
              <a:lnSpc>
                <a:spcPct val="90000"/>
              </a:lnSpc>
              <a:spcBef>
                <a:spcPts val="0"/>
              </a:spcBef>
              <a:spcAft>
                <a:spcPts val="0"/>
              </a:spcAft>
              <a:buClr>
                <a:schemeClr val="dk1"/>
              </a:buClr>
              <a:buSzPct val="100000"/>
              <a:buNone/>
            </a:pPr>
            <a:r>
              <a:rPr lang="en-NZ" u="sng">
                <a:solidFill>
                  <a:schemeClr val="hlink"/>
                </a:solidFill>
                <a:hlinkClick r:id="rId3"/>
              </a:rPr>
              <a:t>https://www.timmelville.com/artist/star-gossage/</a:t>
            </a:r>
            <a:endParaRPr/>
          </a:p>
          <a:p>
            <a:pPr indent="0" lvl="0" marL="0" rtl="0" algn="l">
              <a:lnSpc>
                <a:spcPct val="90000"/>
              </a:lnSpc>
              <a:spcBef>
                <a:spcPts val="1000"/>
              </a:spcBef>
              <a:spcAft>
                <a:spcPts val="0"/>
              </a:spcAft>
              <a:buClr>
                <a:schemeClr val="dk1"/>
              </a:buClr>
              <a:buSzPct val="100000"/>
              <a:buNone/>
            </a:pPr>
            <a:r>
              <a:rPr lang="en-NZ" u="sng">
                <a:solidFill>
                  <a:schemeClr val="hlink"/>
                </a:solidFill>
                <a:hlinkClick r:id="rId4"/>
              </a:rPr>
              <a:t>https://www.aucklandartgallery.com/explore-art-and-ideas/artist/6558/star-gossage?q=%2Fexplore-art-and-ideas%2Fartist%2F6558%2Fstar-gossage</a:t>
            </a:r>
            <a:endParaRPr/>
          </a:p>
          <a:p>
            <a:pPr indent="0" lvl="0" marL="0" rtl="0" algn="l">
              <a:lnSpc>
                <a:spcPct val="90000"/>
              </a:lnSpc>
              <a:spcBef>
                <a:spcPts val="1000"/>
              </a:spcBef>
              <a:spcAft>
                <a:spcPts val="0"/>
              </a:spcAft>
              <a:buClr>
                <a:schemeClr val="dk1"/>
              </a:buClr>
              <a:buSzPct val="100000"/>
              <a:buNone/>
            </a:pPr>
            <a:r>
              <a:t/>
            </a:r>
            <a:endParaRPr/>
          </a:p>
        </p:txBody>
      </p:sp>
      <p:pic>
        <p:nvPicPr>
          <p:cNvPr descr="Star Gossage | Whakatāne Museum" id="297" name="Google Shape;297;p28"/>
          <p:cNvPicPr preferRelativeResize="0"/>
          <p:nvPr/>
        </p:nvPicPr>
        <p:blipFill rotWithShape="1">
          <a:blip r:embed="rId5">
            <a:alphaModFix/>
          </a:blip>
          <a:srcRect b="0" l="0" r="0" t="0"/>
          <a:stretch/>
        </p:blipFill>
        <p:spPr>
          <a:xfrm>
            <a:off x="207963" y="3350359"/>
            <a:ext cx="3378517" cy="3423967"/>
          </a:xfrm>
          <a:prstGeom prst="rect">
            <a:avLst/>
          </a:prstGeom>
          <a:noFill/>
          <a:ln>
            <a:noFill/>
          </a:ln>
        </p:spPr>
      </p:pic>
      <p:pic>
        <p:nvPicPr>
          <p:cNvPr descr="Star Gossage: He Tangata The People — The Wallace Arts Trust" id="298" name="Google Shape;298;p28"/>
          <p:cNvPicPr preferRelativeResize="0"/>
          <p:nvPr/>
        </p:nvPicPr>
        <p:blipFill rotWithShape="1">
          <a:blip r:embed="rId6">
            <a:alphaModFix/>
          </a:blip>
          <a:srcRect b="0" l="0" r="0" t="0"/>
          <a:stretch/>
        </p:blipFill>
        <p:spPr>
          <a:xfrm>
            <a:off x="2459037" y="166370"/>
            <a:ext cx="9525000" cy="3009900"/>
          </a:xfrm>
          <a:prstGeom prst="rect">
            <a:avLst/>
          </a:prstGeom>
          <a:noFill/>
          <a:ln>
            <a:noFill/>
          </a:ln>
        </p:spPr>
      </p:pic>
      <p:pic>
        <p:nvPicPr>
          <p:cNvPr descr="Star Gossage - Niagara Galleries" id="299" name="Google Shape;299;p28"/>
          <p:cNvPicPr preferRelativeResize="0"/>
          <p:nvPr/>
        </p:nvPicPr>
        <p:blipFill rotWithShape="1">
          <a:blip r:embed="rId7">
            <a:alphaModFix/>
          </a:blip>
          <a:srcRect b="0" l="0" r="0" t="0"/>
          <a:stretch/>
        </p:blipFill>
        <p:spPr>
          <a:xfrm>
            <a:off x="3701734" y="3350359"/>
            <a:ext cx="3222650" cy="3423967"/>
          </a:xfrm>
          <a:prstGeom prst="rect">
            <a:avLst/>
          </a:prstGeom>
          <a:noFill/>
          <a:ln>
            <a:noFill/>
          </a:ln>
        </p:spPr>
      </p:pic>
      <p:pic>
        <p:nvPicPr>
          <p:cNvPr descr="possible artist model. Star Gossage. | New zealand art, Nz art, Maori art" id="300" name="Google Shape;300;p28"/>
          <p:cNvPicPr preferRelativeResize="0"/>
          <p:nvPr/>
        </p:nvPicPr>
        <p:blipFill rotWithShape="1">
          <a:blip r:embed="rId8">
            <a:alphaModFix/>
          </a:blip>
          <a:srcRect b="0" l="0" r="0" t="0"/>
          <a:stretch/>
        </p:blipFill>
        <p:spPr>
          <a:xfrm>
            <a:off x="7039638" y="3350359"/>
            <a:ext cx="4982532" cy="323864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29"/>
          <p:cNvSpPr txBox="1"/>
          <p:nvPr>
            <p:ph type="title"/>
          </p:nvPr>
        </p:nvSpPr>
        <p:spPr>
          <a:xfrm>
            <a:off x="838200" y="129962"/>
            <a:ext cx="10515600" cy="54927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NZ"/>
              <a:t>Kelcy Taratoa</a:t>
            </a:r>
            <a:endParaRPr/>
          </a:p>
        </p:txBody>
      </p:sp>
      <p:sp>
        <p:nvSpPr>
          <p:cNvPr id="306" name="Google Shape;306;p29"/>
          <p:cNvSpPr txBox="1"/>
          <p:nvPr>
            <p:ph idx="1" type="body"/>
          </p:nvPr>
        </p:nvSpPr>
        <p:spPr>
          <a:xfrm>
            <a:off x="223520" y="5387008"/>
            <a:ext cx="6507746" cy="1307835"/>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90000"/>
              </a:lnSpc>
              <a:spcBef>
                <a:spcPts val="0"/>
              </a:spcBef>
              <a:spcAft>
                <a:spcPts val="0"/>
              </a:spcAft>
              <a:buClr>
                <a:schemeClr val="dk1"/>
              </a:buClr>
              <a:buSzPct val="100000"/>
              <a:buNone/>
            </a:pPr>
            <a:r>
              <a:rPr lang="en-NZ" u="sng">
                <a:solidFill>
                  <a:schemeClr val="hlink"/>
                </a:solidFill>
                <a:hlinkClick r:id="rId3"/>
              </a:rPr>
              <a:t>https://ocula.com/artists/kelcy-taratoa/</a:t>
            </a:r>
            <a:endParaRPr/>
          </a:p>
          <a:p>
            <a:pPr indent="0" lvl="0" marL="0" rtl="0" algn="l">
              <a:lnSpc>
                <a:spcPct val="90000"/>
              </a:lnSpc>
              <a:spcBef>
                <a:spcPts val="1000"/>
              </a:spcBef>
              <a:spcAft>
                <a:spcPts val="0"/>
              </a:spcAft>
              <a:buClr>
                <a:schemeClr val="dk1"/>
              </a:buClr>
              <a:buSzPct val="100000"/>
              <a:buNone/>
            </a:pPr>
            <a:r>
              <a:rPr lang="en-NZ" u="sng">
                <a:solidFill>
                  <a:schemeClr val="hlink"/>
                </a:solidFill>
                <a:hlinkClick r:id="rId4"/>
              </a:rPr>
              <a:t>https://www.toiohomai.ac.nz/about/our-people/kelcy-taratoa</a:t>
            </a:r>
            <a:endParaRPr/>
          </a:p>
          <a:p>
            <a:pPr indent="0" lvl="0" marL="0" rtl="0" algn="l">
              <a:lnSpc>
                <a:spcPct val="90000"/>
              </a:lnSpc>
              <a:spcBef>
                <a:spcPts val="1000"/>
              </a:spcBef>
              <a:spcAft>
                <a:spcPts val="0"/>
              </a:spcAft>
              <a:buClr>
                <a:schemeClr val="dk1"/>
              </a:buClr>
              <a:buSzPct val="100000"/>
              <a:buNone/>
            </a:pPr>
            <a:r>
              <a:rPr lang="en-NZ" u="sng">
                <a:solidFill>
                  <a:schemeClr val="hlink"/>
                </a:solidFill>
                <a:hlinkClick r:id="rId5"/>
              </a:rPr>
              <a:t>https://kelcytaratoa.com/artworks/</a:t>
            </a:r>
            <a:endParaRPr/>
          </a:p>
          <a:p>
            <a:pPr indent="0" lvl="0" marL="0" rtl="0" algn="l">
              <a:lnSpc>
                <a:spcPct val="90000"/>
              </a:lnSpc>
              <a:spcBef>
                <a:spcPts val="1000"/>
              </a:spcBef>
              <a:spcAft>
                <a:spcPts val="0"/>
              </a:spcAft>
              <a:buClr>
                <a:schemeClr val="dk1"/>
              </a:buClr>
              <a:buSzPct val="100000"/>
              <a:buNone/>
            </a:pPr>
            <a:r>
              <a:t/>
            </a:r>
            <a:endParaRPr/>
          </a:p>
          <a:p>
            <a:pPr indent="0" lvl="0" marL="0" rtl="0" algn="l">
              <a:lnSpc>
                <a:spcPct val="90000"/>
              </a:lnSpc>
              <a:spcBef>
                <a:spcPts val="1000"/>
              </a:spcBef>
              <a:spcAft>
                <a:spcPts val="0"/>
              </a:spcAft>
              <a:buClr>
                <a:schemeClr val="dk1"/>
              </a:buClr>
              <a:buSzPct val="100000"/>
              <a:buNone/>
            </a:pPr>
            <a:r>
              <a:t/>
            </a:r>
            <a:endParaRPr/>
          </a:p>
        </p:txBody>
      </p:sp>
      <p:pic>
        <p:nvPicPr>
          <p:cNvPr descr="Kelcy Taratoa - behind the colourful pictures | RNZ" id="307" name="Google Shape;307;p29"/>
          <p:cNvPicPr preferRelativeResize="0"/>
          <p:nvPr/>
        </p:nvPicPr>
        <p:blipFill rotWithShape="1">
          <a:blip r:embed="rId6">
            <a:alphaModFix/>
          </a:blip>
          <a:srcRect b="0" l="0" r="0" t="0"/>
          <a:stretch/>
        </p:blipFill>
        <p:spPr>
          <a:xfrm>
            <a:off x="223520" y="679237"/>
            <a:ext cx="6507746" cy="4636769"/>
          </a:xfrm>
          <a:prstGeom prst="rect">
            <a:avLst/>
          </a:prstGeom>
          <a:noFill/>
          <a:ln>
            <a:noFill/>
          </a:ln>
        </p:spPr>
      </p:pic>
      <p:pic>
        <p:nvPicPr>
          <p:cNvPr descr="Exciting Young Artist on Show At City Gallery | Scoop News" id="308" name="Google Shape;308;p29"/>
          <p:cNvPicPr preferRelativeResize="0"/>
          <p:nvPr/>
        </p:nvPicPr>
        <p:blipFill rotWithShape="1">
          <a:blip r:embed="rId7">
            <a:alphaModFix/>
          </a:blip>
          <a:srcRect b="0" l="0" r="0" t="0"/>
          <a:stretch/>
        </p:blipFill>
        <p:spPr>
          <a:xfrm>
            <a:off x="7072455" y="541759"/>
            <a:ext cx="3940156" cy="2817761"/>
          </a:xfrm>
          <a:prstGeom prst="rect">
            <a:avLst/>
          </a:prstGeom>
          <a:noFill/>
          <a:ln>
            <a:noFill/>
          </a:ln>
        </p:spPr>
      </p:pic>
      <p:pic>
        <p:nvPicPr>
          <p:cNvPr descr="Exciting Young Artist on Show At City Gallery | Scoop News" id="309" name="Google Shape;309;p29"/>
          <p:cNvPicPr preferRelativeResize="0"/>
          <p:nvPr/>
        </p:nvPicPr>
        <p:blipFill rotWithShape="1">
          <a:blip r:embed="rId8">
            <a:alphaModFix/>
          </a:blip>
          <a:srcRect b="0" l="0" r="0" t="0"/>
          <a:stretch/>
        </p:blipFill>
        <p:spPr>
          <a:xfrm>
            <a:off x="7072455" y="3633840"/>
            <a:ext cx="3940156" cy="281776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3"/>
          <p:cNvSpPr txBox="1"/>
          <p:nvPr>
            <p:ph type="title"/>
          </p:nvPr>
        </p:nvSpPr>
        <p:spPr>
          <a:xfrm>
            <a:off x="838200" y="365125"/>
            <a:ext cx="10515600" cy="81597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444444"/>
              </a:buClr>
              <a:buSzPts val="4400"/>
              <a:buFont typeface="Verdana"/>
              <a:buNone/>
            </a:pPr>
            <a:r>
              <a:rPr b="1" i="0" lang="en-NZ">
                <a:solidFill>
                  <a:srgbClr val="444444"/>
                </a:solidFill>
                <a:latin typeface="Verdana"/>
                <a:ea typeface="Verdana"/>
                <a:cs typeface="Verdana"/>
                <a:sym typeface="Verdana"/>
              </a:rPr>
              <a:t>Tāne Mahuta</a:t>
            </a:r>
            <a:endParaRPr b="1">
              <a:latin typeface="Verdana"/>
              <a:ea typeface="Verdana"/>
              <a:cs typeface="Verdana"/>
              <a:sym typeface="Verdana"/>
            </a:endParaRPr>
          </a:p>
        </p:txBody>
      </p:sp>
      <p:sp>
        <p:nvSpPr>
          <p:cNvPr id="97" name="Google Shape;97;p3"/>
          <p:cNvSpPr txBox="1"/>
          <p:nvPr>
            <p:ph idx="1" type="body"/>
          </p:nvPr>
        </p:nvSpPr>
        <p:spPr>
          <a:xfrm>
            <a:off x="838200" y="1181100"/>
            <a:ext cx="10515600" cy="4995863"/>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0"/>
              </a:spcBef>
              <a:spcAft>
                <a:spcPts val="0"/>
              </a:spcAft>
              <a:buClr>
                <a:srgbClr val="333333"/>
              </a:buClr>
              <a:buSzPct val="100000"/>
              <a:buNone/>
            </a:pPr>
            <a:r>
              <a:rPr b="0" i="0" lang="en-NZ">
                <a:solidFill>
                  <a:srgbClr val="333333"/>
                </a:solidFill>
              </a:rPr>
              <a:t>Tāne was responsible for pushing his parents apart and letting in the light; thus from Te Pō came Te Ao Mārama (</a:t>
            </a:r>
            <a:r>
              <a:rPr b="0" i="1" lang="en-NZ">
                <a:solidFill>
                  <a:srgbClr val="333333"/>
                </a:solidFill>
              </a:rPr>
              <a:t>the world of light and dwelling place of humans</a:t>
            </a:r>
            <a:r>
              <a:rPr b="0" i="0" lang="en-NZ">
                <a:solidFill>
                  <a:srgbClr val="333333"/>
                </a:solidFill>
              </a:rPr>
              <a:t>). Tāne is also regarded by many as the starting point of our whakapapa, our genealogy, for it was Tāne who took earth from his mother, Papatūānuku, and shaped it, breathing life into it (hence the phrase, “Tihei Mauri Ora”), thus creating the first woman from which all humans were born; Hine-ahu-one. We are, therefore, descendants of Tāne, and ultimately, Papatūānuku.</a:t>
            </a:r>
            <a:endParaRPr/>
          </a:p>
          <a:p>
            <a:pPr indent="0" lvl="0" marL="0" rtl="0" algn="l">
              <a:lnSpc>
                <a:spcPct val="90000"/>
              </a:lnSpc>
              <a:spcBef>
                <a:spcPts val="1000"/>
              </a:spcBef>
              <a:spcAft>
                <a:spcPts val="0"/>
              </a:spcAft>
              <a:buClr>
                <a:schemeClr val="dk1"/>
              </a:buClr>
              <a:buSzPct val="100000"/>
              <a:buNone/>
            </a:pPr>
            <a:r>
              <a:t/>
            </a:r>
            <a:endParaRPr b="0" i="0">
              <a:solidFill>
                <a:srgbClr val="333333"/>
              </a:solidFill>
            </a:endParaRPr>
          </a:p>
          <a:p>
            <a:pPr indent="0" lvl="0" marL="0" rtl="0" algn="l">
              <a:lnSpc>
                <a:spcPct val="90000"/>
              </a:lnSpc>
              <a:spcBef>
                <a:spcPts val="1000"/>
              </a:spcBef>
              <a:spcAft>
                <a:spcPts val="0"/>
              </a:spcAft>
              <a:buClr>
                <a:srgbClr val="333333"/>
              </a:buClr>
              <a:buSzPct val="100000"/>
              <a:buNone/>
            </a:pPr>
            <a:r>
              <a:rPr b="0" i="0" lang="en-NZ">
                <a:solidFill>
                  <a:srgbClr val="333333"/>
                </a:solidFill>
              </a:rPr>
              <a:t>Whakapapa is derived from these beginnings. It is about our recitation of genealogy, our link to the land, which is the core of Māori identity, fixing people as part of an extended family. It is how Māori identify themselves within the constructs of iwi (</a:t>
            </a:r>
            <a:r>
              <a:rPr b="0" i="1" lang="en-NZ">
                <a:solidFill>
                  <a:srgbClr val="333333"/>
                </a:solidFill>
              </a:rPr>
              <a:t>tribe</a:t>
            </a:r>
            <a:r>
              <a:rPr b="0" i="0" lang="en-NZ">
                <a:solidFill>
                  <a:srgbClr val="333333"/>
                </a:solidFill>
              </a:rPr>
              <a:t>), hapū (</a:t>
            </a:r>
            <a:r>
              <a:rPr b="0" i="1" lang="en-NZ">
                <a:solidFill>
                  <a:srgbClr val="333333"/>
                </a:solidFill>
              </a:rPr>
              <a:t>subtribe</a:t>
            </a:r>
            <a:r>
              <a:rPr b="0" i="0" lang="en-NZ">
                <a:solidFill>
                  <a:srgbClr val="333333"/>
                </a:solidFill>
              </a:rPr>
              <a:t>) and whānau (</a:t>
            </a:r>
            <a:r>
              <a:rPr b="0" i="1" lang="en-NZ">
                <a:solidFill>
                  <a:srgbClr val="333333"/>
                </a:solidFill>
              </a:rPr>
              <a:t>family</a:t>
            </a:r>
            <a:r>
              <a:rPr b="0" i="0" lang="en-NZ">
                <a:solidFill>
                  <a:srgbClr val="333333"/>
                </a:solidFill>
              </a:rPr>
              <a:t>), describing our familial structures and relationships with others. Whakapapa is at the heart of who Māori are as a collective.</a:t>
            </a:r>
            <a:endParaRPr/>
          </a:p>
          <a:p>
            <a:pPr indent="0" lvl="0" marL="0" rtl="0" algn="l">
              <a:lnSpc>
                <a:spcPct val="90000"/>
              </a:lnSpc>
              <a:spcBef>
                <a:spcPts val="1000"/>
              </a:spcBef>
              <a:spcAft>
                <a:spcPts val="0"/>
              </a:spcAft>
              <a:buClr>
                <a:srgbClr val="333333"/>
              </a:buClr>
              <a:buSzPct val="100000"/>
              <a:buNone/>
            </a:pPr>
            <a:r>
              <a:rPr b="0" i="0" lang="en-NZ" u="sng">
                <a:solidFill>
                  <a:srgbClr val="333333"/>
                </a:solidFill>
                <a:hlinkClick r:id="rId3">
                  <a:extLst>
                    <a:ext uri="{A12FA001-AC4F-418D-AE19-62706E023703}">
                      <ahyp:hlinkClr val="tx"/>
                    </a:ext>
                  </a:extLst>
                </a:hlinkClick>
              </a:rPr>
              <a:t>https://www.otago.ac.nz/maori/world/tikanga/whakapapa/</a:t>
            </a:r>
            <a:endParaRPr>
              <a:solidFill>
                <a:srgbClr val="333333"/>
              </a:solidFill>
            </a:endParaRPr>
          </a:p>
          <a:p>
            <a:pPr indent="0" lvl="0" marL="0" rtl="0" algn="l">
              <a:lnSpc>
                <a:spcPct val="90000"/>
              </a:lnSpc>
              <a:spcBef>
                <a:spcPts val="1000"/>
              </a:spcBef>
              <a:spcAft>
                <a:spcPts val="0"/>
              </a:spcAft>
              <a:buClr>
                <a:schemeClr val="dk1"/>
              </a:buClr>
              <a:buSzPct val="100000"/>
              <a:buNone/>
            </a:pPr>
            <a:r>
              <a:t/>
            </a:r>
            <a:endParaRPr b="0" i="0">
              <a:solidFill>
                <a:srgbClr val="333333"/>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444444"/>
              </a:buClr>
              <a:buSzPts val="4400"/>
              <a:buFont typeface="Verdana"/>
              <a:buNone/>
            </a:pPr>
            <a:r>
              <a:rPr b="1" i="0" lang="en-NZ">
                <a:solidFill>
                  <a:srgbClr val="444444"/>
                </a:solidFill>
                <a:latin typeface="Verdana"/>
                <a:ea typeface="Verdana"/>
                <a:cs typeface="Verdana"/>
                <a:sym typeface="Verdana"/>
              </a:rPr>
              <a:t>Māori society and structures</a:t>
            </a:r>
            <a:endParaRPr b="1">
              <a:latin typeface="Verdana"/>
              <a:ea typeface="Verdana"/>
              <a:cs typeface="Verdana"/>
              <a:sym typeface="Verdana"/>
            </a:endParaRPr>
          </a:p>
        </p:txBody>
      </p:sp>
      <p:sp>
        <p:nvSpPr>
          <p:cNvPr id="103" name="Google Shape;103;p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333333"/>
              </a:buClr>
              <a:buSzPts val="2800"/>
              <a:buNone/>
            </a:pPr>
            <a:r>
              <a:rPr b="0" i="0" lang="en-NZ">
                <a:solidFill>
                  <a:srgbClr val="333333"/>
                </a:solidFill>
              </a:rPr>
              <a:t>The spiritual connection derived from whakapapa through our links with the various Atua (i.e. </a:t>
            </a:r>
            <a:r>
              <a:rPr b="0" i="1" lang="en-NZ">
                <a:solidFill>
                  <a:srgbClr val="333333"/>
                </a:solidFill>
              </a:rPr>
              <a:t>Gods, deities</a:t>
            </a:r>
            <a:r>
              <a:rPr b="0" i="0" lang="en-NZ">
                <a:solidFill>
                  <a:srgbClr val="333333"/>
                </a:solidFill>
              </a:rPr>
              <a:t>), lays the foundation for our physical connections, including our familial and social structures. The similarities between the words which describe these familial structures and the words relating to birthing or being born are no coincidence.</a:t>
            </a:r>
            <a:endParaRPr/>
          </a:p>
          <a:p>
            <a:pPr indent="0" lvl="0" marL="0" rtl="0" algn="l">
              <a:lnSpc>
                <a:spcPct val="90000"/>
              </a:lnSpc>
              <a:spcBef>
                <a:spcPts val="1000"/>
              </a:spcBef>
              <a:spcAft>
                <a:spcPts val="0"/>
              </a:spcAft>
              <a:buClr>
                <a:schemeClr val="dk1"/>
              </a:buClr>
              <a:buSzPts val="2800"/>
              <a:buNone/>
            </a:pPr>
            <a:r>
              <a:rPr lang="en-NZ" u="sng">
                <a:solidFill>
                  <a:schemeClr val="hlink"/>
                </a:solidFill>
                <a:hlinkClick r:id="rId3"/>
              </a:rPr>
              <a:t>https://www.otago.ac.nz/maori/world/tikanga/whakapapa/</a:t>
            </a:r>
            <a:endParaRPr>
              <a:solidFill>
                <a:srgbClr val="333333"/>
              </a:solidFill>
            </a:endParaRPr>
          </a:p>
          <a:p>
            <a:pPr indent="0" lvl="0" marL="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5"/>
          <p:cNvSpPr txBox="1"/>
          <p:nvPr>
            <p:ph idx="1" type="body"/>
          </p:nvPr>
        </p:nvSpPr>
        <p:spPr>
          <a:xfrm>
            <a:off x="152400" y="209550"/>
            <a:ext cx="6200775" cy="6496050"/>
          </a:xfrm>
          <a:prstGeom prst="rect">
            <a:avLst/>
          </a:prstGeom>
          <a:noFill/>
          <a:ln>
            <a:noFill/>
          </a:ln>
        </p:spPr>
        <p:txBody>
          <a:bodyPr anchorCtr="0" anchor="t" bIns="45700" lIns="91425" spcFirstLastPara="1" rIns="91425" wrap="square" tIns="45700">
            <a:normAutofit fontScale="55000" lnSpcReduction="20000"/>
          </a:bodyPr>
          <a:lstStyle/>
          <a:p>
            <a:pPr indent="0" lvl="0" marL="0" rtl="0" algn="l">
              <a:lnSpc>
                <a:spcPct val="90000"/>
              </a:lnSpc>
              <a:spcBef>
                <a:spcPts val="0"/>
              </a:spcBef>
              <a:spcAft>
                <a:spcPts val="0"/>
              </a:spcAft>
              <a:buClr>
                <a:srgbClr val="000000"/>
              </a:buClr>
              <a:buSzPct val="100000"/>
              <a:buNone/>
            </a:pPr>
            <a:r>
              <a:rPr b="0" i="0" lang="en-NZ">
                <a:solidFill>
                  <a:srgbClr val="000000"/>
                </a:solidFill>
                <a:latin typeface="Arial"/>
                <a:ea typeface="Arial"/>
                <a:cs typeface="Arial"/>
                <a:sym typeface="Arial"/>
              </a:rPr>
              <a:t>Ko Hinetītama, te whaea o te tangata, te wahine o te ata hāpara tērā, e mura mai ana i te mata o te whakaahua. Ko te peita tuatahi o te raupapatanga whai mana a </a:t>
            </a:r>
            <a:r>
              <a:rPr b="0" i="1" lang="en-NZ">
                <a:solidFill>
                  <a:srgbClr val="000000"/>
                </a:solidFill>
                <a:latin typeface="Arial"/>
                <a:ea typeface="Arial"/>
                <a:cs typeface="Arial"/>
                <a:sym typeface="Arial"/>
              </a:rPr>
              <a:t>Wahine Toa</a:t>
            </a:r>
            <a:r>
              <a:rPr b="0" i="0" lang="en-NZ">
                <a:solidFill>
                  <a:srgbClr val="000000"/>
                </a:solidFill>
                <a:latin typeface="Arial"/>
                <a:ea typeface="Arial"/>
                <a:cs typeface="Arial"/>
                <a:sym typeface="Arial"/>
              </a:rPr>
              <a:t> nā Robyn Kahukiwa e whakaū ai, e whakanui ai i te whakahirahiratanga o te mana wahine i ngā kōrero Māori tuku iho, kei te tōiriirihia te mana o te atua a </a:t>
            </a:r>
            <a:r>
              <a:rPr b="0" i="1" lang="en-NZ">
                <a:solidFill>
                  <a:srgbClr val="000000"/>
                </a:solidFill>
                <a:latin typeface="Arial"/>
                <a:ea typeface="Arial"/>
                <a:cs typeface="Arial"/>
                <a:sym typeface="Arial"/>
              </a:rPr>
              <a:t>Hinetītama</a:t>
            </a:r>
            <a:r>
              <a:rPr b="0" i="0" lang="en-NZ">
                <a:solidFill>
                  <a:srgbClr val="000000"/>
                </a:solidFill>
                <a:latin typeface="Arial"/>
                <a:ea typeface="Arial"/>
                <a:cs typeface="Arial"/>
                <a:sym typeface="Arial"/>
              </a:rPr>
              <a:t>, 1980 hei kaihanga o te ao mārama, o te tauoranga, o te orokohanga o te tangata. E ai ki ngā kōrero mō te hanganga o te ao, ka wehe a Hine-tītama i tēnei ao nā te putanga mai o te mōhiotanga ko tōna hoa moe a Tāne, ko ia tōna pāpā. Ko tāna ki a Tāne, ‘Ka haere au ki Rarohenga ki reira pōhiri ai, tiaki ai i ā tāua tamariki i ō rātou matenga. Ko Hine-nui-te-pō kē ahau ināianei.’</a:t>
            </a:r>
            <a:endParaRPr/>
          </a:p>
          <a:p>
            <a:pPr indent="0" lvl="0" marL="0" rtl="0" algn="l">
              <a:lnSpc>
                <a:spcPct val="90000"/>
              </a:lnSpc>
              <a:spcBef>
                <a:spcPts val="1000"/>
              </a:spcBef>
              <a:spcAft>
                <a:spcPts val="0"/>
              </a:spcAft>
              <a:buClr>
                <a:srgbClr val="000000"/>
              </a:buClr>
              <a:buSzPct val="100000"/>
              <a:buNone/>
            </a:pPr>
            <a:r>
              <a:rPr b="0" i="0" lang="en-NZ">
                <a:solidFill>
                  <a:srgbClr val="000000"/>
                </a:solidFill>
                <a:latin typeface="Arial"/>
                <a:ea typeface="Arial"/>
                <a:cs typeface="Arial"/>
                <a:sym typeface="Arial"/>
              </a:rPr>
              <a:t>Kei waenganui e kongange ana, e whetē mai ana, ko ia te ihi e honohono ana i ngā apaapa 10 o tēnei ao me te ao o Rarohenga, me te taiao e kapakapa ana i waenganui. Ko Tāne, ko tōna pāpā me tāna hoa moe, he tiki pango; ko Māui te mokomoko nā tāna whakamokomoko i a ia anō i tāna ngana ki te tinihanga i tēnei mea te mate. Kei te noho ā-apaapa te atahanga me te tohutanga kia whakarauorahia ai e Kahukiwa i roto i tēnei peita whai mana, tēnei peita wā mutunga kore.</a:t>
            </a:r>
            <a:endParaRPr/>
          </a:p>
          <a:p>
            <a:pPr indent="0" lvl="0" marL="0" rtl="0" algn="l">
              <a:lnSpc>
                <a:spcPct val="90000"/>
              </a:lnSpc>
              <a:spcBef>
                <a:spcPts val="1000"/>
              </a:spcBef>
              <a:spcAft>
                <a:spcPts val="0"/>
              </a:spcAft>
              <a:buClr>
                <a:srgbClr val="000000"/>
              </a:buClr>
              <a:buSzPct val="100000"/>
              <a:buNone/>
            </a:pPr>
            <a:r>
              <a:rPr b="0" i="0" lang="en-NZ">
                <a:solidFill>
                  <a:srgbClr val="000000"/>
                </a:solidFill>
                <a:latin typeface="Arial"/>
                <a:ea typeface="Arial"/>
                <a:cs typeface="Arial"/>
                <a:sym typeface="Arial"/>
              </a:rPr>
              <a:t>Hinetītama, mother of mankind, dawn maiden radiates out of the picture plane. The first painting from Robyn Kahukiwa’s powerful </a:t>
            </a:r>
            <a:r>
              <a:rPr b="0" i="1" lang="en-NZ">
                <a:solidFill>
                  <a:srgbClr val="000000"/>
                </a:solidFill>
                <a:latin typeface="Arial"/>
                <a:ea typeface="Arial"/>
                <a:cs typeface="Arial"/>
                <a:sym typeface="Arial"/>
              </a:rPr>
              <a:t>Wahine Toa</a:t>
            </a:r>
            <a:r>
              <a:rPr b="0" i="0" lang="en-NZ">
                <a:solidFill>
                  <a:srgbClr val="000000"/>
                </a:solidFill>
                <a:latin typeface="Arial"/>
                <a:ea typeface="Arial"/>
                <a:cs typeface="Arial"/>
                <a:sym typeface="Arial"/>
              </a:rPr>
              <a:t> series, which reinstates and celebrates the centrality of mana wahine (female power and authority) in Māori cultural narratives, </a:t>
            </a:r>
            <a:r>
              <a:rPr b="0" i="1" lang="en-NZ">
                <a:solidFill>
                  <a:srgbClr val="000000"/>
                </a:solidFill>
                <a:latin typeface="Arial"/>
                <a:ea typeface="Arial"/>
                <a:cs typeface="Arial"/>
                <a:sym typeface="Arial"/>
              </a:rPr>
              <a:t>Hinetītama</a:t>
            </a:r>
            <a:r>
              <a:rPr b="0" i="0" lang="en-NZ">
                <a:solidFill>
                  <a:srgbClr val="000000"/>
                </a:solidFill>
                <a:latin typeface="Arial"/>
                <a:ea typeface="Arial"/>
                <a:cs typeface="Arial"/>
                <a:sym typeface="Arial"/>
              </a:rPr>
              <a:t>, 1980 reverberates with the deity’s influence and significance as a creator of light and life, and the originator of mankind. Māori creation narratives tell us that Hine-tītama’s departure from the world of light was prompted by her discovery that Tāne, her husband, was also her father. She tells Tāne, ‘I will go to the underworld of Rarohenga where I will welcome our children when their earthly life is ended and care for them in death. I will be known from now on as Hine-nui-te-pō.’</a:t>
            </a:r>
            <a:endParaRPr/>
          </a:p>
          <a:p>
            <a:pPr indent="0" lvl="0" marL="0" rtl="0" algn="l">
              <a:lnSpc>
                <a:spcPct val="90000"/>
              </a:lnSpc>
              <a:spcBef>
                <a:spcPts val="1000"/>
              </a:spcBef>
              <a:spcAft>
                <a:spcPts val="0"/>
              </a:spcAft>
              <a:buClr>
                <a:srgbClr val="000000"/>
              </a:buClr>
              <a:buSzPct val="100000"/>
              <a:buNone/>
            </a:pPr>
            <a:r>
              <a:rPr b="0" i="0" lang="en-NZ">
                <a:solidFill>
                  <a:srgbClr val="000000"/>
                </a:solidFill>
                <a:latin typeface="Arial"/>
                <a:ea typeface="Arial"/>
                <a:cs typeface="Arial"/>
                <a:sym typeface="Arial"/>
              </a:rPr>
              <a:t>Emblazoned in the centre and staring steadfastly at us, she is the interconnecting and generating force for the 10 layers of the overworld and underworld and the landscape pulsating in between. Tāne is represented in the black tiki figure, while Maui appears as a lizard – the disguise he adopted when he tried to triumph over death. These narratives sit layered in imagery and symbolism that Kahukiwa brings to life in this iconic and timeless painting.</a:t>
            </a:r>
            <a:endParaRPr/>
          </a:p>
          <a:p>
            <a:pPr indent="-130810" lvl="0" marL="228600" rtl="0" algn="l">
              <a:lnSpc>
                <a:spcPct val="90000"/>
              </a:lnSpc>
              <a:spcBef>
                <a:spcPts val="1000"/>
              </a:spcBef>
              <a:spcAft>
                <a:spcPts val="0"/>
              </a:spcAft>
              <a:buClr>
                <a:schemeClr val="dk1"/>
              </a:buClr>
              <a:buSzPct val="100000"/>
              <a:buNone/>
            </a:pPr>
            <a:r>
              <a:t/>
            </a:r>
            <a:endParaRPr/>
          </a:p>
        </p:txBody>
      </p:sp>
      <p:sp>
        <p:nvSpPr>
          <p:cNvPr id="109" name="Google Shape;109;p5"/>
          <p:cNvSpPr txBox="1"/>
          <p:nvPr/>
        </p:nvSpPr>
        <p:spPr>
          <a:xfrm>
            <a:off x="6772275" y="6038850"/>
            <a:ext cx="5105400" cy="553998"/>
          </a:xfrm>
          <a:prstGeom prst="rect">
            <a:avLst/>
          </a:prstGeom>
          <a:noFill/>
          <a:ln>
            <a:noFill/>
          </a:ln>
        </p:spPr>
        <p:txBody>
          <a:bodyPr anchorCtr="0" anchor="t" bIns="45700" lIns="91425" spcFirstLastPara="1" rIns="91425" wrap="square" tIns="45700">
            <a:spAutoFit/>
          </a:bodyPr>
          <a:lstStyle/>
          <a:p>
            <a:pPr indent="-457200" lvl="1" marL="457200" marR="0" rtl="0" algn="l">
              <a:spcBef>
                <a:spcPts val="0"/>
              </a:spcBef>
              <a:spcAft>
                <a:spcPts val="0"/>
              </a:spcAft>
              <a:buNone/>
            </a:pPr>
            <a:r>
              <a:rPr b="0" i="0" lang="en-NZ" sz="1200" u="none" cap="none" strike="noStrike">
                <a:solidFill>
                  <a:srgbClr val="000000"/>
                </a:solidFill>
                <a:latin typeface="Arial"/>
                <a:ea typeface="Arial"/>
                <a:cs typeface="Arial"/>
                <a:sym typeface="Arial"/>
              </a:rPr>
              <a:t>Hinetītama, </a:t>
            </a:r>
            <a:r>
              <a:rPr b="0" i="0" lang="en-NZ" sz="1200" u="sng" cap="none" strike="noStrike">
                <a:solidFill>
                  <a:srgbClr val="D01533"/>
                </a:solidFill>
                <a:latin typeface="Arial"/>
                <a:ea typeface="Arial"/>
                <a:cs typeface="Arial"/>
                <a:sym typeface="Arial"/>
                <a:hlinkClick r:id="rId3">
                  <a:extLst>
                    <a:ext uri="{A12FA001-AC4F-418D-AE19-62706E023703}">
                      <ahyp:hlinkClr val="tx"/>
                    </a:ext>
                  </a:extLst>
                </a:hlinkClick>
              </a:rPr>
              <a:t>Robyn Kahukiwa</a:t>
            </a:r>
            <a:r>
              <a:rPr b="0" i="0" lang="en-NZ" sz="1200" u="none" cap="none" strike="noStrike">
                <a:solidFill>
                  <a:srgbClr val="000000"/>
                </a:solidFill>
                <a:latin typeface="Arial"/>
                <a:ea typeface="Arial"/>
                <a:cs typeface="Arial"/>
                <a:sym typeface="Arial"/>
              </a:rPr>
              <a:t>, 1980, oil on board, 1315 x 1320 x 50 mm</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Hinetitama by Robyn Kahukiwa | NZHistory, New Zealand history online" id="110" name="Google Shape;110;p5"/>
          <p:cNvPicPr preferRelativeResize="0"/>
          <p:nvPr/>
        </p:nvPicPr>
        <p:blipFill rotWithShape="1">
          <a:blip r:embed="rId4">
            <a:alphaModFix/>
          </a:blip>
          <a:srcRect b="0" l="0" r="0" t="0"/>
          <a:stretch/>
        </p:blipFill>
        <p:spPr>
          <a:xfrm>
            <a:off x="6653475" y="314848"/>
            <a:ext cx="5331156" cy="5343525"/>
          </a:xfrm>
          <a:prstGeom prst="rect">
            <a:avLst/>
          </a:prstGeom>
          <a:noFill/>
          <a:ln>
            <a:noFill/>
          </a:ln>
        </p:spPr>
      </p:pic>
      <p:sp>
        <p:nvSpPr>
          <p:cNvPr id="111" name="Google Shape;111;p5"/>
          <p:cNvSpPr txBox="1"/>
          <p:nvPr/>
        </p:nvSpPr>
        <p:spPr>
          <a:xfrm>
            <a:off x="7030693" y="4048118"/>
            <a:ext cx="4717360"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NZ" sz="1800">
                <a:solidFill>
                  <a:schemeClr val="dk1"/>
                </a:solidFill>
                <a:latin typeface="Calibri"/>
                <a:ea typeface="Calibri"/>
                <a:cs typeface="Calibri"/>
                <a:sym typeface="Calibri"/>
              </a:rPr>
              <a:t>View this work at </a:t>
            </a:r>
            <a:r>
              <a:rPr lang="en-NZ" sz="1800" u="sng">
                <a:solidFill>
                  <a:schemeClr val="dk1"/>
                </a:solidFill>
                <a:latin typeface="Calibri"/>
                <a:ea typeface="Calibri"/>
                <a:cs typeface="Calibri"/>
                <a:sym typeface="Calibri"/>
                <a:hlinkClick r:id="rId5">
                  <a:extLst>
                    <a:ext uri="{A12FA001-AC4F-418D-AE19-62706E023703}">
                      <ahyp:hlinkClr val="tx"/>
                    </a:ext>
                  </a:extLst>
                </a:hlinkClick>
              </a:rPr>
              <a:t>https://nzhistory.govt.nz/media/photo/hinetitama-robyn-kahukiwa</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6"/>
          <p:cNvSpPr txBox="1"/>
          <p:nvPr>
            <p:ph type="title"/>
          </p:nvPr>
        </p:nvSpPr>
        <p:spPr>
          <a:xfrm>
            <a:off x="192156" y="171271"/>
            <a:ext cx="11575774"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NZ"/>
              <a:t>Analyse the painting and identify the symbolic and stylistic features (at least 5 for each)</a:t>
            </a:r>
            <a:endParaRPr/>
          </a:p>
        </p:txBody>
      </p:sp>
      <p:sp>
        <p:nvSpPr>
          <p:cNvPr id="117" name="Google Shape;117;p6"/>
          <p:cNvSpPr txBox="1"/>
          <p:nvPr>
            <p:ph idx="1" type="body"/>
          </p:nvPr>
        </p:nvSpPr>
        <p:spPr>
          <a:xfrm>
            <a:off x="391975" y="1842916"/>
            <a:ext cx="2390774" cy="431134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600"/>
              <a:buNone/>
            </a:pPr>
            <a:r>
              <a:rPr b="1" lang="en-NZ" sz="1600" u="sng"/>
              <a:t>Identify symbolic features</a:t>
            </a:r>
            <a:endParaRPr/>
          </a:p>
          <a:p>
            <a:pPr indent="-228600" lvl="0" marL="228600" rtl="0" algn="l">
              <a:lnSpc>
                <a:spcPct val="90000"/>
              </a:lnSpc>
              <a:spcBef>
                <a:spcPts val="1000"/>
              </a:spcBef>
              <a:spcAft>
                <a:spcPts val="0"/>
              </a:spcAft>
              <a:buClr>
                <a:schemeClr val="dk1"/>
              </a:buClr>
              <a:buSzPts val="1600"/>
              <a:buChar char="•"/>
            </a:pPr>
            <a:r>
              <a:rPr lang="en-NZ" sz="1600"/>
              <a:t>Lizard (meaning…..</a:t>
            </a:r>
            <a:endParaRPr/>
          </a:p>
        </p:txBody>
      </p:sp>
      <p:pic>
        <p:nvPicPr>
          <p:cNvPr descr="Hinetitama by Robyn Kahukiwa | NZHistory, New Zealand history online" id="118" name="Google Shape;118;p6"/>
          <p:cNvPicPr preferRelativeResize="0"/>
          <p:nvPr/>
        </p:nvPicPr>
        <p:blipFill rotWithShape="1">
          <a:blip r:embed="rId3">
            <a:alphaModFix/>
          </a:blip>
          <a:srcRect b="0" l="0" r="0" t="0"/>
          <a:stretch/>
        </p:blipFill>
        <p:spPr>
          <a:xfrm>
            <a:off x="4051234" y="1436163"/>
            <a:ext cx="3847456" cy="3856383"/>
          </a:xfrm>
          <a:prstGeom prst="rect">
            <a:avLst/>
          </a:prstGeom>
          <a:noFill/>
          <a:ln>
            <a:noFill/>
          </a:ln>
        </p:spPr>
      </p:pic>
      <p:sp>
        <p:nvSpPr>
          <p:cNvPr id="119" name="Google Shape;119;p6"/>
          <p:cNvSpPr txBox="1"/>
          <p:nvPr/>
        </p:nvSpPr>
        <p:spPr>
          <a:xfrm>
            <a:off x="9191626" y="1936107"/>
            <a:ext cx="2390774" cy="4311348"/>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1600"/>
              <a:buFont typeface="Arial"/>
              <a:buNone/>
            </a:pPr>
            <a:r>
              <a:rPr b="1" lang="en-NZ" sz="1600" u="sng">
                <a:solidFill>
                  <a:schemeClr val="dk1"/>
                </a:solidFill>
                <a:latin typeface="Calibri"/>
                <a:ea typeface="Calibri"/>
                <a:cs typeface="Calibri"/>
                <a:sym typeface="Calibri"/>
              </a:rPr>
              <a:t>Identify stylistic features</a:t>
            </a:r>
            <a:endParaRPr/>
          </a:p>
          <a:p>
            <a:pPr indent="-228600" lvl="0" marL="228600" marR="0" rtl="0" algn="l">
              <a:lnSpc>
                <a:spcPct val="90000"/>
              </a:lnSpc>
              <a:spcBef>
                <a:spcPts val="1000"/>
              </a:spcBef>
              <a:spcAft>
                <a:spcPts val="0"/>
              </a:spcAft>
              <a:buClr>
                <a:srgbClr val="000000"/>
              </a:buClr>
              <a:buSzPts val="1600"/>
              <a:buFont typeface="Arial"/>
              <a:buChar char="•"/>
            </a:pPr>
            <a:r>
              <a:rPr b="0" i="0" lang="en-NZ" sz="1600">
                <a:solidFill>
                  <a:srgbClr val="000000"/>
                </a:solidFill>
                <a:latin typeface="Arial"/>
                <a:ea typeface="Arial"/>
                <a:cs typeface="Arial"/>
                <a:sym typeface="Arial"/>
              </a:rPr>
              <a:t>Hinetītama is facing us front on, directly meeting our gaze, she is the subject of the painting</a:t>
            </a:r>
            <a:endParaRPr/>
          </a:p>
          <a:p>
            <a:pPr indent="-228600" lvl="0" marL="228600" marR="0" rtl="0" algn="l">
              <a:lnSpc>
                <a:spcPct val="90000"/>
              </a:lnSpc>
              <a:spcBef>
                <a:spcPts val="1000"/>
              </a:spcBef>
              <a:spcAft>
                <a:spcPts val="0"/>
              </a:spcAft>
              <a:buClr>
                <a:srgbClr val="000000"/>
              </a:buClr>
              <a:buSzPts val="1600"/>
              <a:buFont typeface="Arial"/>
              <a:buChar char="•"/>
            </a:pPr>
            <a:r>
              <a:rPr lang="en-NZ" sz="1600">
                <a:solidFill>
                  <a:srgbClr val="000000"/>
                </a:solidFill>
                <a:latin typeface="Arial"/>
                <a:ea typeface="Arial"/>
                <a:cs typeface="Arial"/>
                <a:sym typeface="Arial"/>
              </a:rPr>
              <a:t>Colours are natural in the background</a:t>
            </a:r>
            <a:endParaRPr b="1" sz="1600">
              <a:solidFill>
                <a:schemeClr val="dk1"/>
              </a:solidFill>
              <a:latin typeface="Calibri"/>
              <a:ea typeface="Calibri"/>
              <a:cs typeface="Calibri"/>
              <a:sym typeface="Calibri"/>
            </a:endParaRPr>
          </a:p>
        </p:txBody>
      </p:sp>
      <p:sp>
        <p:nvSpPr>
          <p:cNvPr id="120" name="Google Shape;120;p6"/>
          <p:cNvSpPr txBox="1"/>
          <p:nvPr/>
        </p:nvSpPr>
        <p:spPr>
          <a:xfrm>
            <a:off x="3464210" y="5292546"/>
            <a:ext cx="4919869"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NZ" sz="1800">
                <a:solidFill>
                  <a:schemeClr val="dk1"/>
                </a:solidFill>
                <a:latin typeface="Calibri"/>
                <a:ea typeface="Calibri"/>
                <a:cs typeface="Calibri"/>
                <a:sym typeface="Calibri"/>
              </a:rPr>
              <a:t>View this work at </a:t>
            </a:r>
            <a:r>
              <a:rPr lang="en-NZ" sz="1800" u="sng">
                <a:solidFill>
                  <a:schemeClr val="dk1"/>
                </a:solidFill>
                <a:latin typeface="Calibri"/>
                <a:ea typeface="Calibri"/>
                <a:cs typeface="Calibri"/>
                <a:sym typeface="Calibri"/>
                <a:hlinkClick r:id="rId4">
                  <a:extLst>
                    <a:ext uri="{A12FA001-AC4F-418D-AE19-62706E023703}">
                      <ahyp:hlinkClr val="tx"/>
                    </a:ext>
                  </a:extLst>
                </a:hlinkClick>
              </a:rPr>
              <a:t>https://nzhistory.govt.nz/media/photo/hinetitama-robyn-kahukiwa</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7"/>
          <p:cNvSpPr txBox="1"/>
          <p:nvPr>
            <p:ph type="title"/>
          </p:nvPr>
        </p:nvSpPr>
        <p:spPr>
          <a:xfrm>
            <a:off x="838200" y="365126"/>
            <a:ext cx="10515600" cy="6350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Open Sans"/>
              <a:buNone/>
            </a:pPr>
            <a:r>
              <a:rPr b="1" i="0" lang="en-NZ">
                <a:latin typeface="Open Sans"/>
                <a:ea typeface="Open Sans"/>
                <a:cs typeface="Open Sans"/>
                <a:sym typeface="Open Sans"/>
              </a:rPr>
              <a:t>Hine-nui-te-pō</a:t>
            </a:r>
            <a:endParaRPr/>
          </a:p>
        </p:txBody>
      </p:sp>
      <p:sp>
        <p:nvSpPr>
          <p:cNvPr id="126" name="Google Shape;126;p7"/>
          <p:cNvSpPr txBox="1"/>
          <p:nvPr>
            <p:ph idx="1" type="body"/>
          </p:nvPr>
        </p:nvSpPr>
        <p:spPr>
          <a:xfrm>
            <a:off x="4335004" y="6118701"/>
            <a:ext cx="3811729" cy="45688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0" lang="en-NZ" sz="1800"/>
              <a:t>Wilhelm Dittmer</a:t>
            </a:r>
            <a:endParaRPr sz="1800"/>
          </a:p>
        </p:txBody>
      </p:sp>
      <p:pic>
        <p:nvPicPr>
          <p:cNvPr descr="Hine-nui-te-pō" id="127" name="Google Shape;127;p7"/>
          <p:cNvPicPr preferRelativeResize="0"/>
          <p:nvPr/>
        </p:nvPicPr>
        <p:blipFill rotWithShape="1">
          <a:blip r:embed="rId3">
            <a:alphaModFix/>
          </a:blip>
          <a:srcRect b="0" l="0" r="0" t="0"/>
          <a:stretch/>
        </p:blipFill>
        <p:spPr>
          <a:xfrm>
            <a:off x="225348" y="1004966"/>
            <a:ext cx="3737775" cy="5232400"/>
          </a:xfrm>
          <a:prstGeom prst="rect">
            <a:avLst/>
          </a:prstGeom>
          <a:noFill/>
          <a:ln>
            <a:noFill/>
          </a:ln>
        </p:spPr>
      </p:pic>
      <p:pic>
        <p:nvPicPr>
          <p:cNvPr descr="Hine-Nui-Te-Po by Wilhelm Dittmer" id="128" name="Google Shape;128;p7"/>
          <p:cNvPicPr preferRelativeResize="0"/>
          <p:nvPr/>
        </p:nvPicPr>
        <p:blipFill rotWithShape="1">
          <a:blip r:embed="rId4">
            <a:alphaModFix/>
          </a:blip>
          <a:srcRect b="0" l="0" r="0" t="0"/>
          <a:stretch/>
        </p:blipFill>
        <p:spPr>
          <a:xfrm>
            <a:off x="4081004" y="1067198"/>
            <a:ext cx="3811729" cy="4930140"/>
          </a:xfrm>
          <a:prstGeom prst="rect">
            <a:avLst/>
          </a:prstGeom>
          <a:noFill/>
          <a:ln>
            <a:noFill/>
          </a:ln>
        </p:spPr>
      </p:pic>
      <p:sp>
        <p:nvSpPr>
          <p:cNvPr id="129" name="Google Shape;129;p7"/>
          <p:cNvSpPr txBox="1"/>
          <p:nvPr/>
        </p:nvSpPr>
        <p:spPr>
          <a:xfrm>
            <a:off x="435928" y="6264432"/>
            <a:ext cx="4989512" cy="456883"/>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1800"/>
              <a:buFont typeface="Arial"/>
              <a:buNone/>
            </a:pPr>
            <a:r>
              <a:rPr b="1" i="0" lang="en-NZ" sz="1800" u="sng" strike="noStrike">
                <a:solidFill>
                  <a:schemeClr val="dk1"/>
                </a:solidFill>
                <a:latin typeface="Calibri"/>
                <a:ea typeface="Calibri"/>
                <a:cs typeface="Calibri"/>
                <a:sym typeface="Calibri"/>
                <a:hlinkClick r:id="rId5">
                  <a:extLst>
                    <a:ext uri="{A12FA001-AC4F-418D-AE19-62706E023703}">
                      <ahyp:hlinkClr val="tx"/>
                    </a:ext>
                  </a:extLst>
                </a:hlinkClick>
              </a:rPr>
              <a:t>Jericho Benavente</a:t>
            </a:r>
            <a:endParaRPr sz="1800">
              <a:solidFill>
                <a:schemeClr val="dk1"/>
              </a:solidFill>
              <a:latin typeface="Calibri"/>
              <a:ea typeface="Calibri"/>
              <a:cs typeface="Calibri"/>
              <a:sym typeface="Calibri"/>
            </a:endParaRPr>
          </a:p>
        </p:txBody>
      </p:sp>
      <p:pic>
        <p:nvPicPr>
          <p:cNvPr id="130" name="Google Shape;130;p7"/>
          <p:cNvPicPr preferRelativeResize="0"/>
          <p:nvPr/>
        </p:nvPicPr>
        <p:blipFill rotWithShape="1">
          <a:blip r:embed="rId6">
            <a:alphaModFix/>
          </a:blip>
          <a:srcRect b="0" l="0" r="0" t="0"/>
          <a:stretch/>
        </p:blipFill>
        <p:spPr>
          <a:xfrm>
            <a:off x="8114337" y="722316"/>
            <a:ext cx="3852315" cy="5235414"/>
          </a:xfrm>
          <a:prstGeom prst="rect">
            <a:avLst/>
          </a:prstGeom>
          <a:noFill/>
          <a:ln>
            <a:noFill/>
          </a:ln>
        </p:spPr>
      </p:pic>
      <p:sp>
        <p:nvSpPr>
          <p:cNvPr id="131" name="Google Shape;131;p7"/>
          <p:cNvSpPr txBox="1"/>
          <p:nvPr/>
        </p:nvSpPr>
        <p:spPr>
          <a:xfrm>
            <a:off x="8154923" y="6124573"/>
            <a:ext cx="3811729" cy="456883"/>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0000"/>
              </a:buClr>
              <a:buSzPts val="1200"/>
              <a:buFont typeface="Arial"/>
              <a:buNone/>
            </a:pPr>
            <a:r>
              <a:rPr b="1" i="0" lang="en-NZ" sz="1200" u="sng" strike="noStrike">
                <a:solidFill>
                  <a:srgbClr val="000000"/>
                </a:solidFill>
                <a:latin typeface="Source Sans Pro"/>
                <a:ea typeface="Source Sans Pro"/>
                <a:cs typeface="Source Sans Pro"/>
                <a:sym typeface="Source Sans Pro"/>
                <a:hlinkClick r:id="rId7">
                  <a:extLst>
                    <a:ext uri="{A12FA001-AC4F-418D-AE19-62706E023703}">
                      <ahyp:hlinkClr val="tx"/>
                    </a:ext>
                  </a:extLst>
                </a:hlinkClick>
              </a:rPr>
              <a:t>Tristan Marler</a:t>
            </a:r>
            <a:endParaRPr sz="18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sp>
        <p:nvSpPr>
          <p:cNvPr id="137" name="Google Shape;137;p8"/>
          <p:cNvSpPr txBox="1"/>
          <p:nvPr>
            <p:ph idx="1" type="body"/>
          </p:nvPr>
        </p:nvSpPr>
        <p:spPr>
          <a:xfrm>
            <a:off x="311468" y="6177280"/>
            <a:ext cx="3755047" cy="54546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NZ"/>
              <a:t>Sofia Minson</a:t>
            </a:r>
            <a:endParaRPr/>
          </a:p>
        </p:txBody>
      </p:sp>
      <p:pic>
        <p:nvPicPr>
          <p:cNvPr descr="Hine-nui-te-pō, Portrait | Sofia Minson Artist" id="138" name="Google Shape;138;p8"/>
          <p:cNvPicPr preferRelativeResize="0"/>
          <p:nvPr/>
        </p:nvPicPr>
        <p:blipFill rotWithShape="1">
          <a:blip r:embed="rId3">
            <a:alphaModFix/>
          </a:blip>
          <a:srcRect b="0" l="0" r="0" t="0"/>
          <a:stretch/>
        </p:blipFill>
        <p:spPr>
          <a:xfrm>
            <a:off x="111443" y="111383"/>
            <a:ext cx="3755047" cy="5910262"/>
          </a:xfrm>
          <a:prstGeom prst="rect">
            <a:avLst/>
          </a:prstGeom>
          <a:noFill/>
          <a:ln>
            <a:noFill/>
          </a:ln>
        </p:spPr>
      </p:pic>
      <p:pic>
        <p:nvPicPr>
          <p:cNvPr id="139" name="Google Shape;139;p8"/>
          <p:cNvPicPr preferRelativeResize="0"/>
          <p:nvPr/>
        </p:nvPicPr>
        <p:blipFill rotWithShape="1">
          <a:blip r:embed="rId4">
            <a:alphaModFix/>
          </a:blip>
          <a:srcRect b="0" l="0" r="0" t="0"/>
          <a:stretch/>
        </p:blipFill>
        <p:spPr>
          <a:xfrm>
            <a:off x="3987810" y="762894"/>
            <a:ext cx="3901926" cy="5258751"/>
          </a:xfrm>
          <a:prstGeom prst="rect">
            <a:avLst/>
          </a:prstGeom>
          <a:noFill/>
          <a:ln>
            <a:noFill/>
          </a:ln>
        </p:spPr>
      </p:pic>
      <p:sp>
        <p:nvSpPr>
          <p:cNvPr id="140" name="Google Shape;140;p8"/>
          <p:cNvSpPr txBox="1"/>
          <p:nvPr/>
        </p:nvSpPr>
        <p:spPr>
          <a:xfrm>
            <a:off x="4225934" y="6177280"/>
            <a:ext cx="3755047" cy="545464"/>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Arial"/>
              <a:buNone/>
            </a:pPr>
            <a:r>
              <a:rPr lang="en-NZ" sz="2800">
                <a:solidFill>
                  <a:schemeClr val="dk1"/>
                </a:solidFill>
                <a:latin typeface="Calibri"/>
                <a:ea typeface="Calibri"/>
                <a:cs typeface="Calibri"/>
                <a:sym typeface="Calibri"/>
              </a:rPr>
              <a:t>Sandy Rodgers</a:t>
            </a:r>
            <a:endParaRPr/>
          </a:p>
        </p:txBody>
      </p:sp>
      <p:pic>
        <p:nvPicPr>
          <p:cNvPr descr="Hine-nui-te-po in Scarlet Ohara&amp;#39;s mourning dress&amp;#39; by Dean Whittaker |  Artwork | The Grey Place" id="141" name="Google Shape;141;p8"/>
          <p:cNvPicPr preferRelativeResize="0"/>
          <p:nvPr/>
        </p:nvPicPr>
        <p:blipFill rotWithShape="1">
          <a:blip r:embed="rId5">
            <a:alphaModFix/>
          </a:blip>
          <a:srcRect b="0" l="11556" r="11512" t="0"/>
          <a:stretch/>
        </p:blipFill>
        <p:spPr>
          <a:xfrm>
            <a:off x="7980981" y="762893"/>
            <a:ext cx="4045619" cy="5258751"/>
          </a:xfrm>
          <a:prstGeom prst="rect">
            <a:avLst/>
          </a:prstGeom>
          <a:noFill/>
          <a:ln>
            <a:noFill/>
          </a:ln>
        </p:spPr>
      </p:pic>
      <p:sp>
        <p:nvSpPr>
          <p:cNvPr id="142" name="Google Shape;142;p8"/>
          <p:cNvSpPr txBox="1"/>
          <p:nvPr/>
        </p:nvSpPr>
        <p:spPr>
          <a:xfrm>
            <a:off x="7980981" y="6146680"/>
            <a:ext cx="3755047" cy="545464"/>
          </a:xfrm>
          <a:prstGeom prst="rect">
            <a:avLst/>
          </a:prstGeom>
          <a:noFill/>
          <a:ln>
            <a:noFill/>
          </a:ln>
        </p:spPr>
        <p:txBody>
          <a:bodyPr anchorCtr="0" anchor="t" bIns="45700" lIns="91425" spcFirstLastPara="1" rIns="91425" wrap="square" tIns="45700">
            <a:normAutofit fontScale="47500" lnSpcReduction="20000"/>
          </a:bodyPr>
          <a:lstStyle/>
          <a:p>
            <a:pPr indent="0" lvl="0" marL="0" marR="0" rtl="0" algn="l">
              <a:lnSpc>
                <a:spcPct val="90000"/>
              </a:lnSpc>
              <a:spcBef>
                <a:spcPts val="0"/>
              </a:spcBef>
              <a:spcAft>
                <a:spcPts val="0"/>
              </a:spcAft>
              <a:buClr>
                <a:srgbClr val="52575B"/>
              </a:buClr>
              <a:buSzPct val="100000"/>
              <a:buFont typeface="Arial"/>
              <a:buNone/>
            </a:pPr>
            <a:r>
              <a:rPr b="1" i="0" lang="en-NZ" sz="2800">
                <a:solidFill>
                  <a:srgbClr val="52575B"/>
                </a:solidFill>
                <a:latin typeface="Arial"/>
                <a:ea typeface="Arial"/>
                <a:cs typeface="Arial"/>
                <a:sym typeface="Arial"/>
              </a:rPr>
              <a:t>Hine-nui-te-po in Scarlet Ohara’s mourning dress</a:t>
            </a:r>
            <a:endParaRPr/>
          </a:p>
          <a:p>
            <a:pPr indent="0" lvl="0" marL="0" marR="0" rtl="0" algn="l">
              <a:lnSpc>
                <a:spcPct val="90000"/>
              </a:lnSpc>
              <a:spcBef>
                <a:spcPts val="1000"/>
              </a:spcBef>
              <a:spcAft>
                <a:spcPts val="0"/>
              </a:spcAft>
              <a:buClr>
                <a:srgbClr val="52575B"/>
              </a:buClr>
              <a:buSzPct val="100000"/>
              <a:buFont typeface="Arial"/>
              <a:buNone/>
            </a:pPr>
            <a:r>
              <a:rPr b="0" i="0" lang="en-NZ" sz="2800">
                <a:solidFill>
                  <a:srgbClr val="52575B"/>
                </a:solidFill>
                <a:latin typeface="Arial"/>
                <a:ea typeface="Arial"/>
                <a:cs typeface="Arial"/>
                <a:sym typeface="Arial"/>
              </a:rPr>
              <a:t>Dean Whittaker</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sp>
        <p:nvSpPr>
          <p:cNvPr id="148" name="Google Shape;148;p9"/>
          <p:cNvSpPr txBox="1"/>
          <p:nvPr>
            <p:ph idx="1" type="body"/>
          </p:nvPr>
        </p:nvSpPr>
        <p:spPr>
          <a:xfrm>
            <a:off x="209550" y="5496559"/>
            <a:ext cx="3562350" cy="118840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11111"/>
              </a:buClr>
              <a:buSzPts val="2800"/>
              <a:buNone/>
            </a:pPr>
            <a:r>
              <a:rPr b="0" i="0" lang="en-NZ">
                <a:solidFill>
                  <a:srgbClr val="111111"/>
                </a:solidFill>
                <a:latin typeface="Arial"/>
                <a:ea typeface="Arial"/>
                <a:cs typeface="Arial"/>
                <a:sym typeface="Arial"/>
              </a:rPr>
              <a:t>Hine-nui-te-pō, di © June Northcroft Grant</a:t>
            </a:r>
            <a:endParaRPr/>
          </a:p>
        </p:txBody>
      </p:sp>
      <p:pic>
        <p:nvPicPr>
          <p:cNvPr descr="Pin on Maghéia" id="149" name="Google Shape;149;p9"/>
          <p:cNvPicPr preferRelativeResize="0"/>
          <p:nvPr/>
        </p:nvPicPr>
        <p:blipFill rotWithShape="1">
          <a:blip r:embed="rId3">
            <a:alphaModFix/>
          </a:blip>
          <a:srcRect b="0" l="0" r="0" t="0"/>
          <a:stretch/>
        </p:blipFill>
        <p:spPr>
          <a:xfrm>
            <a:off x="209550" y="609600"/>
            <a:ext cx="3562350" cy="4762500"/>
          </a:xfrm>
          <a:prstGeom prst="rect">
            <a:avLst/>
          </a:prstGeom>
          <a:noFill/>
          <a:ln>
            <a:noFill/>
          </a:ln>
        </p:spPr>
      </p:pic>
      <p:pic>
        <p:nvPicPr>
          <p:cNvPr id="150" name="Google Shape;150;p9"/>
          <p:cNvPicPr preferRelativeResize="0"/>
          <p:nvPr/>
        </p:nvPicPr>
        <p:blipFill rotWithShape="1">
          <a:blip r:embed="rId4">
            <a:alphaModFix/>
          </a:blip>
          <a:srcRect b="0" l="0" r="0" t="0"/>
          <a:stretch/>
        </p:blipFill>
        <p:spPr>
          <a:xfrm>
            <a:off x="3928764" y="213858"/>
            <a:ext cx="3929361" cy="5977179"/>
          </a:xfrm>
          <a:prstGeom prst="rect">
            <a:avLst/>
          </a:prstGeom>
          <a:noFill/>
          <a:ln>
            <a:noFill/>
          </a:ln>
        </p:spPr>
      </p:pic>
      <p:sp>
        <p:nvSpPr>
          <p:cNvPr id="151" name="Google Shape;151;p9"/>
          <p:cNvSpPr txBox="1"/>
          <p:nvPr/>
        </p:nvSpPr>
        <p:spPr>
          <a:xfrm>
            <a:off x="8014988" y="213858"/>
            <a:ext cx="3824587" cy="6471104"/>
          </a:xfrm>
          <a:prstGeom prst="rect">
            <a:avLst/>
          </a:prstGeom>
          <a:noFill/>
          <a:ln>
            <a:noFill/>
          </a:ln>
        </p:spPr>
        <p:txBody>
          <a:bodyPr anchorCtr="0" anchor="t" bIns="45700" lIns="91425" spcFirstLastPara="1" rIns="91425" wrap="square" tIns="45700">
            <a:normAutofit fontScale="62500" lnSpcReduction="20000"/>
          </a:bodyPr>
          <a:lstStyle/>
          <a:p>
            <a:pPr indent="0" lvl="0" marL="0" marR="0" rtl="0" algn="l">
              <a:lnSpc>
                <a:spcPct val="90000"/>
              </a:lnSpc>
              <a:spcBef>
                <a:spcPts val="0"/>
              </a:spcBef>
              <a:spcAft>
                <a:spcPts val="0"/>
              </a:spcAft>
              <a:buClr>
                <a:srgbClr val="111111"/>
              </a:buClr>
              <a:buSzPct val="100000"/>
              <a:buFont typeface="Arial"/>
              <a:buNone/>
            </a:pPr>
            <a:r>
              <a:rPr lang="en-NZ" sz="2800">
                <a:solidFill>
                  <a:srgbClr val="111111"/>
                </a:solidFill>
                <a:latin typeface="Arial"/>
                <a:ea typeface="Arial"/>
                <a:cs typeface="Arial"/>
                <a:sym typeface="Arial"/>
              </a:rPr>
              <a:t>Hine-nui-te-pō</a:t>
            </a:r>
            <a:endParaRPr sz="2800">
              <a:solidFill>
                <a:srgbClr val="111111"/>
              </a:solidFill>
              <a:latin typeface="Arial"/>
              <a:ea typeface="Arial"/>
              <a:cs typeface="Arial"/>
              <a:sym typeface="Arial"/>
            </a:endParaRPr>
          </a:p>
          <a:p>
            <a:pPr indent="0" lvl="0" marL="0" marR="0" rtl="0" algn="l">
              <a:lnSpc>
                <a:spcPct val="90000"/>
              </a:lnSpc>
              <a:spcBef>
                <a:spcPts val="1000"/>
              </a:spcBef>
              <a:spcAft>
                <a:spcPts val="0"/>
              </a:spcAft>
              <a:buClr>
                <a:schemeClr val="dk1"/>
              </a:buClr>
              <a:buSzPct val="100000"/>
              <a:buFont typeface="Arial"/>
              <a:buNone/>
            </a:pPr>
            <a:br>
              <a:rPr lang="en-NZ" sz="2800">
                <a:solidFill>
                  <a:schemeClr val="dk1"/>
                </a:solidFill>
                <a:latin typeface="Calibri"/>
                <a:ea typeface="Calibri"/>
                <a:cs typeface="Calibri"/>
                <a:sym typeface="Calibri"/>
              </a:rPr>
            </a:br>
            <a:r>
              <a:rPr b="0" i="0" lang="en-NZ" sz="2800" u="sng">
                <a:solidFill>
                  <a:srgbClr val="000000"/>
                </a:solidFill>
                <a:latin typeface="Arial"/>
                <a:ea typeface="Arial"/>
                <a:cs typeface="Arial"/>
                <a:sym typeface="Arial"/>
              </a:rPr>
              <a:t>Vanessa Wairata Edwards</a:t>
            </a:r>
            <a:endParaRPr/>
          </a:p>
          <a:p>
            <a:pPr indent="0" lvl="0" marL="0" marR="0" rtl="0" algn="l">
              <a:lnSpc>
                <a:spcPct val="90000"/>
              </a:lnSpc>
              <a:spcBef>
                <a:spcPts val="1000"/>
              </a:spcBef>
              <a:spcAft>
                <a:spcPts val="0"/>
              </a:spcAft>
              <a:buClr>
                <a:srgbClr val="000000"/>
              </a:buClr>
              <a:buSzPct val="100000"/>
              <a:buFont typeface="Arial"/>
              <a:buNone/>
            </a:pPr>
            <a:r>
              <a:rPr b="0" i="0" lang="en-NZ" sz="2800">
                <a:solidFill>
                  <a:srgbClr val="000000"/>
                </a:solidFill>
                <a:latin typeface="Arial"/>
                <a:ea typeface="Arial"/>
                <a:cs typeface="Arial"/>
                <a:sym typeface="Arial"/>
              </a:rPr>
              <a:t>This series represents the female essence of Hine as expressed by the lineage of tīpuna wāhine (female ancestors): Hine-ahu-one, Hine-tītama, Hine-nui-te-pō. The artist’s titling of the series, </a:t>
            </a:r>
            <a:r>
              <a:rPr b="0" i="1" lang="en-NZ" sz="2800">
                <a:solidFill>
                  <a:srgbClr val="000000"/>
                </a:solidFill>
                <a:latin typeface="Arial"/>
                <a:ea typeface="Arial"/>
                <a:cs typeface="Arial"/>
                <a:sym typeface="Arial"/>
              </a:rPr>
              <a:t>Hine Kua Oho – Woke Wahine</a:t>
            </a:r>
            <a:r>
              <a:rPr b="0" i="0" lang="en-NZ" sz="2800">
                <a:solidFill>
                  <a:srgbClr val="000000"/>
                </a:solidFill>
                <a:latin typeface="Arial"/>
                <a:ea typeface="Arial"/>
                <a:cs typeface="Arial"/>
                <a:sym typeface="Arial"/>
              </a:rPr>
              <a:t> refers to the awakening of consciousness in body, mind and spirit within the respective stories of these atua wāhine (goddesses).</a:t>
            </a:r>
            <a:endParaRPr/>
          </a:p>
          <a:p>
            <a:pPr indent="0" lvl="0" marL="0" marR="0" rtl="0" algn="l">
              <a:lnSpc>
                <a:spcPct val="90000"/>
              </a:lnSpc>
              <a:spcBef>
                <a:spcPts val="1000"/>
              </a:spcBef>
              <a:spcAft>
                <a:spcPts val="0"/>
              </a:spcAft>
              <a:buClr>
                <a:schemeClr val="dk1"/>
              </a:buClr>
              <a:buSzPct val="100000"/>
              <a:buFont typeface="Arial"/>
              <a:buNone/>
            </a:pPr>
            <a:r>
              <a:t/>
            </a:r>
            <a:endParaRPr b="0" i="0" sz="2800">
              <a:solidFill>
                <a:srgbClr val="000000"/>
              </a:solidFill>
              <a:latin typeface="Arial"/>
              <a:ea typeface="Arial"/>
              <a:cs typeface="Arial"/>
              <a:sym typeface="Arial"/>
            </a:endParaRPr>
          </a:p>
          <a:p>
            <a:pPr indent="0" lvl="0" marL="0" marR="0" rtl="0" algn="l">
              <a:lnSpc>
                <a:spcPct val="90000"/>
              </a:lnSpc>
              <a:spcBef>
                <a:spcPts val="1000"/>
              </a:spcBef>
              <a:spcAft>
                <a:spcPts val="0"/>
              </a:spcAft>
              <a:buClr>
                <a:srgbClr val="000000"/>
              </a:buClr>
              <a:buSzPct val="100000"/>
              <a:buFont typeface="Arial"/>
              <a:buNone/>
            </a:pPr>
            <a:r>
              <a:rPr b="0" i="0" lang="en-NZ" sz="2800">
                <a:solidFill>
                  <a:srgbClr val="000000"/>
                </a:solidFill>
                <a:latin typeface="Arial"/>
                <a:ea typeface="Arial"/>
                <a:cs typeface="Arial"/>
                <a:sym typeface="Arial"/>
              </a:rPr>
              <a:t>Vanessa Wairata Edwards is a printmaker and founding member of Toi Whakataa – Māori Print Collective. In these works, she has combined laser-cut technology and customary weaving techniques. By slicing and weaving into the black space that surrounds the central cameo, Edwards pays tribute to Hine-te-iwaiwa, spiritual guardian of childbirth, weaving and the cycles of the moon. In keeping with this female lineage the artist incorporates images of herself in these depictions of tīpuna wāhine.</a:t>
            </a:r>
            <a:endParaRPr/>
          </a:p>
          <a:p>
            <a:pPr indent="0" lvl="0" marL="0" marR="0" rtl="0" algn="l">
              <a:lnSpc>
                <a:spcPct val="90000"/>
              </a:lnSpc>
              <a:spcBef>
                <a:spcPts val="1000"/>
              </a:spcBef>
              <a:spcAft>
                <a:spcPts val="0"/>
              </a:spcAft>
              <a:buClr>
                <a:schemeClr val="dk1"/>
              </a:buClr>
              <a:buSzPct val="100000"/>
              <a:buFont typeface="Arial"/>
              <a:buNone/>
            </a:pPr>
            <a:r>
              <a:t/>
            </a:r>
            <a:endParaRPr sz="28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2021-06-13T23:05:32Z</dcterms:created>
  <dc:creator>Esther Hansen</dc:creator>
</cp:coreProperties>
</file>